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3" r:id="rId4"/>
  </p:sldMasterIdLst>
  <p:notesMasterIdLst>
    <p:notesMasterId r:id="rId13"/>
  </p:notesMasterIdLst>
  <p:handoutMasterIdLst>
    <p:handoutMasterId r:id="rId14"/>
  </p:handoutMasterIdLst>
  <p:sldIdLst>
    <p:sldId id="262" r:id="rId5"/>
    <p:sldId id="264" r:id="rId6"/>
    <p:sldId id="263" r:id="rId7"/>
    <p:sldId id="890" r:id="rId8"/>
    <p:sldId id="887" r:id="rId9"/>
    <p:sldId id="888" r:id="rId10"/>
    <p:sldId id="885" r:id="rId11"/>
    <p:sldId id="886" r:id="rId12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7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81555-C42E-4C86-8395-2796C07011F8}" v="1" dt="2023-11-01T19:59:28.826"/>
    <p1510:client id="{DE51BB05-853B-47B4-AC6A-4BC1709B015B}" v="2" dt="2023-11-01T20:37:35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92" autoAdjust="0"/>
  </p:normalViewPr>
  <p:slideViewPr>
    <p:cSldViewPr snapToGrid="0" snapToObjects="1">
      <p:cViewPr varScale="1">
        <p:scale>
          <a:sx n="70" d="100"/>
          <a:sy n="70" d="100"/>
        </p:scale>
        <p:origin x="1566" y="60"/>
      </p:cViewPr>
      <p:guideLst>
        <p:guide orient="horz" pos="1917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48F7193-1873-4F6B-95FF-7C4964F42B4D}" type="datetimeFigureOut">
              <a:rPr lang="en-US" altLang="en-US"/>
              <a:pPr>
                <a:defRPr/>
              </a:pPr>
              <a:t>11/3/2023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31DD652-7165-49B1-9862-DB168B793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298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749EB37-5311-4998-8F91-C403D01381DC}" type="datetimeFigureOut">
              <a:rPr lang="en-US" altLang="en-US"/>
              <a:pPr>
                <a:defRPr/>
              </a:pPr>
              <a:t>11/3/2023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B8F5471-6DD7-433A-BDAC-D2FEBE759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0137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F5471-6DD7-433A-BDAC-D2FEBE759CD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84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part of the More Marta program in Clayton Co., this new facility will provide O&amp;M support and provide security for the expanded bus services in Clayton Co. The current operations located at the Hamilton Garage will shift to this facility.</a:t>
            </a:r>
          </a:p>
          <a:p>
            <a:r>
              <a:rPr lang="en-US" dirty="0"/>
              <a:t>Proposed layout plan…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F5471-6DD7-433A-BDAC-D2FEBE759CD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20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F5471-6DD7-433A-BDAC-D2FEBE759CD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43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Office of D&amp;I assigned a 15% DBE goal which STV is committed to 17%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F5471-6DD7-433A-BDAC-D2FEBE759CD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27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F5471-6DD7-433A-BDAC-D2FEBE759CD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942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F5471-6DD7-433A-BDAC-D2FEBE759CD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899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F5471-6DD7-433A-BDAC-D2FEBE759CD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36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8014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0539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138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94638" y="50800"/>
            <a:ext cx="1066800" cy="2714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F65AE5-92D2-4190-B9ED-E46B5F0D5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13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A693-FD2C-4EB3-AD5F-F1013ECFC453}" type="datetime1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E40F-4E39-4DD6-A759-918EB6BD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2734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5206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785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607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9395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3905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228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B1616-FCE8-47E8-B78A-404E021A00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8A214-54CB-4176-8DAF-6128BE03AD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2306AA5-B6F7-43B2-A9F0-8FB917ECB3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493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19C03CA-52EE-49E4-99DE-F820132D8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19063"/>
            <a:ext cx="120808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006110-4E66-4049-A1AB-045FF368B37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414588" y="198438"/>
            <a:ext cx="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92E52A-1793-4EE3-BFE5-A57C08A7938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368550" y="119063"/>
            <a:ext cx="0" cy="18256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1710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9124950" y="487363"/>
            <a:ext cx="0" cy="637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4288" y="487363"/>
            <a:ext cx="0" cy="637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9CADDD5-951B-48B7-AED6-CC4039B02A21}" type="slidenum"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pPr eaLnBrk="1" hangingPunct="1"/>
              <a:t>1</a:t>
            </a:fld>
            <a:endParaRPr lang="en-US" alt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077" name="Title 10"/>
          <p:cNvSpPr>
            <a:spLocks noGrp="1"/>
          </p:cNvSpPr>
          <p:nvPr>
            <p:ph type="title" idx="4294967295"/>
          </p:nvPr>
        </p:nvSpPr>
        <p:spPr bwMode="auto">
          <a:xfrm>
            <a:off x="385764" y="5610484"/>
            <a:ext cx="8410850" cy="11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solidFill>
                  <a:schemeClr val="tx1"/>
                </a:solidFill>
                <a:latin typeface="+mn-lt"/>
                <a:cs typeface="Arial" charset="0"/>
              </a:rPr>
              <a:t>	                       </a:t>
            </a:r>
            <a:r>
              <a:rPr lang="en-US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MARTA’s </a:t>
            </a: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Riders’ Advisory Council </a:t>
            </a:r>
            <a:b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                     November 1, 2023</a:t>
            </a:r>
            <a:b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Larry Prescott, AGM                                                                                     Keli Davis, Director</a:t>
            </a:r>
            <a:b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Design, Engineering, &amp; Infrastructure                                                          </a:t>
            </a:r>
            <a:r>
              <a:rPr lang="en-US" sz="16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Facilities Program Management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alt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20638"/>
            <a:ext cx="9144000" cy="493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0" name="Group 13"/>
          <p:cNvGrpSpPr>
            <a:grpSpLocks/>
          </p:cNvGrpSpPr>
          <p:nvPr/>
        </p:nvGrpSpPr>
        <p:grpSpPr bwMode="auto">
          <a:xfrm>
            <a:off x="1662113" y="101600"/>
            <a:ext cx="6134100" cy="215900"/>
            <a:chOff x="1662113" y="107950"/>
            <a:chExt cx="6134100" cy="215900"/>
          </a:xfrm>
        </p:grpSpPr>
        <p:pic>
          <p:nvPicPr>
            <p:cNvPr id="308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113" y="114300"/>
              <a:ext cx="1208087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113" y="107950"/>
              <a:ext cx="47371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t="35323" b="26723"/>
          <a:stretch>
            <a:fillRect/>
          </a:stretch>
        </p:blipFill>
        <p:spPr bwMode="auto">
          <a:xfrm>
            <a:off x="0" y="6677025"/>
            <a:ext cx="9144000" cy="187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Box 11"/>
          <p:cNvSpPr txBox="1">
            <a:spLocks noChangeArrowheads="1"/>
          </p:cNvSpPr>
          <p:nvPr/>
        </p:nvSpPr>
        <p:spPr bwMode="auto">
          <a:xfrm>
            <a:off x="575472" y="1639525"/>
            <a:ext cx="7897807" cy="231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DB8004-67FE-4528-8DE8-94CF7160C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74" y="935038"/>
            <a:ext cx="8410851" cy="3472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1BA377-2ABF-4FBC-9BB0-27050B1DA2B8}"/>
              </a:ext>
            </a:extLst>
          </p:cNvPr>
          <p:cNvSpPr txBox="1"/>
          <p:nvPr/>
        </p:nvSpPr>
        <p:spPr>
          <a:xfrm>
            <a:off x="355605" y="4299211"/>
            <a:ext cx="8391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Capital Programs Update</a:t>
            </a:r>
          </a:p>
          <a:p>
            <a:pPr algn="ctr"/>
            <a:endParaRPr lang="en-US" sz="800" dirty="0">
              <a:effectLst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Clayton County Multipurpose Operations &amp; Maintenance Facility</a:t>
            </a:r>
          </a:p>
          <a:p>
            <a:pPr algn="ctr"/>
            <a:r>
              <a:rPr lang="en-US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Clayton County Justice Center Transit Hub</a:t>
            </a:r>
          </a:p>
          <a:p>
            <a:r>
              <a:rPr lang="en-US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								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1658938" y="73025"/>
            <a:ext cx="7335837" cy="28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F349CA67-0C51-491C-80AC-476967110AE1}" type="slidenum"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pPr eaLnBrk="1" hangingPunct="1"/>
              <a:t>2</a:t>
            </a:fld>
            <a:endParaRPr lang="en-US" alt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0" y="6659563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8BAC6B-5A95-48F2-83FF-F28D00D55E62}"/>
              </a:ext>
            </a:extLst>
          </p:cNvPr>
          <p:cNvSpPr txBox="1"/>
          <p:nvPr/>
        </p:nvSpPr>
        <p:spPr>
          <a:xfrm>
            <a:off x="317351" y="611042"/>
            <a:ext cx="5615683" cy="5816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PURPOSE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As part of the More MARTA Program – Clayton County, the multi-purpose Operations and Maintenance facility will provide support for the transit expansion into Clayton County. The Facility will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31 regional bus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Parking for 250+ buses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Administration office with a wellness center and training rooms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Bus maintenance/Inspection/Repairs/Cleaning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Transit operations office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Bus wash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Fueling points (including EV charging)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Fare retrieval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Employee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MARTA police precinct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MPD Training Facility</a:t>
            </a: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The site is in the City of Forest Park, Georgia comprised of two parcels  totaling 31 acres. 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C6609A3-78D6-4EC2-8DC0-2D6865A65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7" y="15643"/>
            <a:ext cx="6893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Clayton County Multipurpose Operations &amp; Maintenance Facility</a:t>
            </a:r>
            <a:endParaRPr lang="en-US" alt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B0374-9096-0AEA-65C1-E86E9A964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974" y="959380"/>
            <a:ext cx="3062377" cy="1126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5BD18-7BA8-5BE4-E1FE-C5D1FD1BE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0" y="2263030"/>
            <a:ext cx="3079630" cy="1158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31EC72-DA45-6351-7406-5DFC4D6A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21" y="3557016"/>
            <a:ext cx="3079629" cy="122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72CF7-2848-0A3C-8317-C5DEF06E0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721" y="4915239"/>
            <a:ext cx="3079630" cy="13321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071B-57E8-4278-A4E6-21383BE99A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65AE5-92D2-4190-B9ED-E46B5F0D5AA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621CC-133C-45B9-928F-A4A7CAF6B5FF}"/>
              </a:ext>
            </a:extLst>
          </p:cNvPr>
          <p:cNvSpPr txBox="1"/>
          <p:nvPr/>
        </p:nvSpPr>
        <p:spPr>
          <a:xfrm>
            <a:off x="464306" y="746536"/>
            <a:ext cx="8052970" cy="14311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STATUS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advanced site demolition design is 100% for a summer 2024 start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final design is at 60% with 100% completion in March 2024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380A56A-8A3F-4A63-95E9-2AE729E7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7" y="29535"/>
            <a:ext cx="6893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Clayton County Multipurpose Operations &amp; Maintenance Facility </a:t>
            </a:r>
            <a:r>
              <a:rPr lang="en-US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Facility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4E9C5-A022-C35F-FFFE-A56EB4005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36" y="2112814"/>
            <a:ext cx="8522894" cy="46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071B-57E8-4278-A4E6-21383BE99A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65AE5-92D2-4190-B9ED-E46B5F0D5AA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380A56A-8A3F-4A63-95E9-2AE729E7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7" y="29535"/>
            <a:ext cx="6893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Clayton County Multipurpose Operations &amp; Maintenance Facility </a:t>
            </a:r>
            <a:r>
              <a:rPr lang="en-US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Facility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3BC445F-C962-416D-9A5D-8F0E47D6398C}"/>
              </a:ext>
            </a:extLst>
          </p:cNvPr>
          <p:cNvSpPr txBox="1">
            <a:spLocks/>
          </p:cNvSpPr>
          <p:nvPr/>
        </p:nvSpPr>
        <p:spPr>
          <a:xfrm>
            <a:off x="8427521" y="637205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E4BB90-1868-4798-B964-1EFD9AD0781F}"/>
              </a:ext>
            </a:extLst>
          </p:cNvPr>
          <p:cNvSpPr/>
          <p:nvPr/>
        </p:nvSpPr>
        <p:spPr>
          <a:xfrm>
            <a:off x="1121903" y="4617142"/>
            <a:ext cx="2332761" cy="197344"/>
          </a:xfrm>
          <a:prstGeom prst="rect">
            <a:avLst/>
          </a:prstGeom>
          <a:solidFill>
            <a:srgbClr val="B34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4D4EE-FED2-4F86-8B15-014E2734F431}"/>
              </a:ext>
            </a:extLst>
          </p:cNvPr>
          <p:cNvSpPr/>
          <p:nvPr/>
        </p:nvSpPr>
        <p:spPr>
          <a:xfrm>
            <a:off x="4047576" y="5516761"/>
            <a:ext cx="2451243" cy="273843"/>
          </a:xfrm>
          <a:prstGeom prst="rect">
            <a:avLst/>
          </a:prstGeom>
          <a:solidFill>
            <a:srgbClr val="D86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A4AED6D-D708-48E2-9C29-F72CB85FC439}"/>
              </a:ext>
            </a:extLst>
          </p:cNvPr>
          <p:cNvSpPr/>
          <p:nvPr/>
        </p:nvSpPr>
        <p:spPr>
          <a:xfrm>
            <a:off x="6651893" y="5749218"/>
            <a:ext cx="392709" cy="304800"/>
          </a:xfrm>
          <a:prstGeom prst="star5">
            <a:avLst/>
          </a:prstGeom>
          <a:solidFill>
            <a:srgbClr val="9C9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9A5228-54F1-4A79-B1E6-0F2783486AB2}"/>
              </a:ext>
            </a:extLst>
          </p:cNvPr>
          <p:cNvSpPr/>
          <p:nvPr/>
        </p:nvSpPr>
        <p:spPr>
          <a:xfrm>
            <a:off x="1121903" y="6133523"/>
            <a:ext cx="6562534" cy="273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FC57D5-1F8C-40BD-9239-B51ADE87693E}"/>
              </a:ext>
            </a:extLst>
          </p:cNvPr>
          <p:cNvSpPr/>
          <p:nvPr/>
        </p:nvSpPr>
        <p:spPr>
          <a:xfrm>
            <a:off x="1623945" y="6071903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946110-7AA0-4F9D-B795-C8609F727BCA}"/>
              </a:ext>
            </a:extLst>
          </p:cNvPr>
          <p:cNvSpPr/>
          <p:nvPr/>
        </p:nvSpPr>
        <p:spPr>
          <a:xfrm>
            <a:off x="2936002" y="6082835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66DF82-CAF6-4705-8006-3C18D476C509}"/>
              </a:ext>
            </a:extLst>
          </p:cNvPr>
          <p:cNvSpPr/>
          <p:nvPr/>
        </p:nvSpPr>
        <p:spPr>
          <a:xfrm>
            <a:off x="4248060" y="6089374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88D9BF-3A06-4E50-B7D9-2D5E98D63634}"/>
              </a:ext>
            </a:extLst>
          </p:cNvPr>
          <p:cNvSpPr/>
          <p:nvPr/>
        </p:nvSpPr>
        <p:spPr>
          <a:xfrm>
            <a:off x="5560117" y="6089374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C9A8B0-0F8F-4535-A0BC-2F5F06D228AC}"/>
              </a:ext>
            </a:extLst>
          </p:cNvPr>
          <p:cNvSpPr/>
          <p:nvPr/>
        </p:nvSpPr>
        <p:spPr>
          <a:xfrm>
            <a:off x="6872175" y="6082835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B0D46-B576-464A-945A-EE7C321273E6}"/>
              </a:ext>
            </a:extLst>
          </p:cNvPr>
          <p:cNvSpPr txBox="1"/>
          <p:nvPr/>
        </p:nvSpPr>
        <p:spPr>
          <a:xfrm>
            <a:off x="1274842" y="6390093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468137-844D-42B4-AD5C-5BF27D47D139}"/>
              </a:ext>
            </a:extLst>
          </p:cNvPr>
          <p:cNvSpPr txBox="1"/>
          <p:nvPr/>
        </p:nvSpPr>
        <p:spPr>
          <a:xfrm>
            <a:off x="2594520" y="6390093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1577E7-204A-4628-9273-E5E6BCA91E25}"/>
              </a:ext>
            </a:extLst>
          </p:cNvPr>
          <p:cNvSpPr txBox="1"/>
          <p:nvPr/>
        </p:nvSpPr>
        <p:spPr>
          <a:xfrm>
            <a:off x="3884160" y="6390093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761818-3E65-40FF-BBBC-433FF71176DE}"/>
              </a:ext>
            </a:extLst>
          </p:cNvPr>
          <p:cNvSpPr txBox="1"/>
          <p:nvPr/>
        </p:nvSpPr>
        <p:spPr>
          <a:xfrm>
            <a:off x="6498819" y="6390093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96E84F-CE41-4852-8DAD-0EBF12B5FE8C}"/>
              </a:ext>
            </a:extLst>
          </p:cNvPr>
          <p:cNvSpPr txBox="1"/>
          <p:nvPr/>
        </p:nvSpPr>
        <p:spPr>
          <a:xfrm>
            <a:off x="1304990" y="4066507"/>
            <a:ext cx="20519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B34DA4"/>
                </a:solidFill>
              </a:rPr>
              <a:t>FINAL DESIGN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D9B76-DD5B-4F8B-8B6D-5A38490B9001}"/>
              </a:ext>
            </a:extLst>
          </p:cNvPr>
          <p:cNvSpPr txBox="1"/>
          <p:nvPr/>
        </p:nvSpPr>
        <p:spPr>
          <a:xfrm>
            <a:off x="4263985" y="4989875"/>
            <a:ext cx="20519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D86B28"/>
                </a:solidFill>
              </a:rPr>
              <a:t>CONSTRUCTION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4B7ECE-D286-4EC2-98A9-9B98356284AF}"/>
              </a:ext>
            </a:extLst>
          </p:cNvPr>
          <p:cNvSpPr txBox="1"/>
          <p:nvPr/>
        </p:nvSpPr>
        <p:spPr>
          <a:xfrm>
            <a:off x="5846221" y="4914320"/>
            <a:ext cx="20519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9C9F32"/>
                </a:solidFill>
              </a:rPr>
              <a:t>OPEN/</a:t>
            </a:r>
          </a:p>
          <a:p>
            <a:pPr algn="ctr"/>
            <a:r>
              <a:rPr lang="en-US" sz="1350" b="1" dirty="0">
                <a:solidFill>
                  <a:srgbClr val="9C9F32"/>
                </a:solidFill>
              </a:rPr>
              <a:t>OPERATIONAL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903A38-CF12-4F49-B422-3730897ADD8F}"/>
              </a:ext>
            </a:extLst>
          </p:cNvPr>
          <p:cNvSpPr txBox="1"/>
          <p:nvPr/>
        </p:nvSpPr>
        <p:spPr>
          <a:xfrm>
            <a:off x="1297370" y="4329209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B34DA4"/>
                </a:solidFill>
              </a:rPr>
              <a:t>Aug. 2022 - Mar. 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7D6F68-E0B0-4FD2-9020-5688A90B9040}"/>
              </a:ext>
            </a:extLst>
          </p:cNvPr>
          <p:cNvSpPr txBox="1"/>
          <p:nvPr/>
        </p:nvSpPr>
        <p:spPr>
          <a:xfrm>
            <a:off x="4263985" y="5244631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D86B28"/>
                </a:solidFill>
              </a:rPr>
              <a:t>Oct. 2024 - Jun. 2026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297324-9E03-4BD3-AE8C-B64A4B9DA692}"/>
              </a:ext>
            </a:extLst>
          </p:cNvPr>
          <p:cNvSpPr txBox="1"/>
          <p:nvPr/>
        </p:nvSpPr>
        <p:spPr>
          <a:xfrm>
            <a:off x="5846221" y="5400979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9C9F32"/>
                </a:solidFill>
              </a:rPr>
              <a:t>Dec.2026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E97D0E-6F3B-45F5-9947-E9918674FEE3}"/>
              </a:ext>
            </a:extLst>
          </p:cNvPr>
          <p:cNvSpPr txBox="1"/>
          <p:nvPr/>
        </p:nvSpPr>
        <p:spPr>
          <a:xfrm>
            <a:off x="537010" y="6976032"/>
            <a:ext cx="130302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88" dirty="0">
                <a:solidFill>
                  <a:srgbClr val="FFFFFF"/>
                </a:solidFill>
                <a:latin typeface="Calibri Light" panose="020F0302020204030204"/>
              </a:rPr>
              <a:t>08/13/2021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6AB0E0-9858-4CD4-ADBD-A6C84950D4DC}"/>
              </a:ext>
            </a:extLst>
          </p:cNvPr>
          <p:cNvSpPr txBox="1"/>
          <p:nvPr/>
        </p:nvSpPr>
        <p:spPr>
          <a:xfrm>
            <a:off x="5173800" y="6398730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9E8FD3F4-6957-46FE-8115-5E7E0AB79938}"/>
              </a:ext>
            </a:extLst>
          </p:cNvPr>
          <p:cNvSpPr/>
          <p:nvPr/>
        </p:nvSpPr>
        <p:spPr>
          <a:xfrm rot="10800000">
            <a:off x="2439332" y="4823500"/>
            <a:ext cx="381377" cy="51177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9127A1-7AE6-464F-AFED-2A7FBC07D9CE}"/>
              </a:ext>
            </a:extLst>
          </p:cNvPr>
          <p:cNvSpPr/>
          <p:nvPr/>
        </p:nvSpPr>
        <p:spPr>
          <a:xfrm>
            <a:off x="3454664" y="5250273"/>
            <a:ext cx="592912" cy="2043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B08402-F3D9-4426-A0D1-83A4BB01DEDF}"/>
              </a:ext>
            </a:extLst>
          </p:cNvPr>
          <p:cNvSpPr txBox="1"/>
          <p:nvPr/>
        </p:nvSpPr>
        <p:spPr>
          <a:xfrm>
            <a:off x="2686482" y="4764279"/>
            <a:ext cx="20519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3"/>
                </a:solidFill>
              </a:rPr>
              <a:t>Procurement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820FCD-CBA4-48FD-AEC8-A3ACBE56AB4E}"/>
              </a:ext>
            </a:extLst>
          </p:cNvPr>
          <p:cNvSpPr txBox="1"/>
          <p:nvPr/>
        </p:nvSpPr>
        <p:spPr>
          <a:xfrm>
            <a:off x="2686481" y="4982499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accent3"/>
                </a:solidFill>
              </a:rPr>
              <a:t>Apr. 2024 – Oct 2024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F5BC4F-FB23-442A-8607-19FB05EF1FDD}"/>
              </a:ext>
            </a:extLst>
          </p:cNvPr>
          <p:cNvSpPr txBox="1"/>
          <p:nvPr/>
        </p:nvSpPr>
        <p:spPr>
          <a:xfrm>
            <a:off x="362870" y="1002625"/>
            <a:ext cx="84182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COST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current total project cost is at $220M*</a:t>
            </a: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       * Project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cost is currently under 60% review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SCHEDULE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Final design is in-progress with construction starting in 2024 and operational the end of 2026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1658938" y="73025"/>
            <a:ext cx="7335837" cy="28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F349CA67-0C51-491C-80AC-476967110AE1}" type="slidenum"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pPr eaLnBrk="1" hangingPunct="1"/>
              <a:t>5</a:t>
            </a:fld>
            <a:endParaRPr lang="en-US" alt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0" y="6659563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5">
            <a:extLst>
              <a:ext uri="{FF2B5EF4-FFF2-40B4-BE49-F238E27FC236}">
                <a16:creationId xmlns:a16="http://schemas.microsoft.com/office/drawing/2014/main" id="{AC6609A3-78D6-4EC2-8DC0-2D6865A65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7" y="15643"/>
            <a:ext cx="6893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Clayton County </a:t>
            </a:r>
            <a:r>
              <a:rPr lang="en-US" sz="16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Justice Center Transit Hub</a:t>
            </a:r>
            <a:endParaRPr lang="en-US" alt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D2684-FB3F-4A2E-AB31-DA16ED195665}"/>
              </a:ext>
            </a:extLst>
          </p:cNvPr>
          <p:cNvSpPr txBox="1"/>
          <p:nvPr/>
        </p:nvSpPr>
        <p:spPr>
          <a:xfrm>
            <a:off x="403921" y="746536"/>
            <a:ext cx="831674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PURPOSE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Clayton County Justice Center Transit Hub had the first phase opened in July 2020 as a safe, convenient place for passengers to transfer between buses with enhanced amenities and services. 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This second phase of the hub will replace the phase one quick-build facilities,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Enhanced amenities and services to passengers and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Connect MARTA’s bus services to other travel modes – these could include: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other first/last mile options such as carpooling and ridesharing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MARTA Mobility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Biking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Walking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hub will be located western side of the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Harold R.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Banke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Justice Center at the 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corner of Post Way and Deputy Rick 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Daly Memorial Boulevard.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ree, way, road, traveling&#10;&#10;Description automatically generated">
            <a:extLst>
              <a:ext uri="{FF2B5EF4-FFF2-40B4-BE49-F238E27FC236}">
                <a16:creationId xmlns:a16="http://schemas.microsoft.com/office/drawing/2014/main" id="{EB6F89CE-3E5B-4489-B40C-F04077178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4" t="3227" r="9106" b="3620"/>
          <a:stretch/>
        </p:blipFill>
        <p:spPr>
          <a:xfrm>
            <a:off x="4868334" y="3903131"/>
            <a:ext cx="4169104" cy="24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2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4071B-57E8-4278-A4E6-21383BE99A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65AE5-92D2-4190-B9ED-E46B5F0D5AA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621CC-133C-45B9-928F-A4A7CAF6B5FF}"/>
              </a:ext>
            </a:extLst>
          </p:cNvPr>
          <p:cNvSpPr txBox="1"/>
          <p:nvPr/>
        </p:nvSpPr>
        <p:spPr>
          <a:xfrm>
            <a:off x="403921" y="746536"/>
            <a:ext cx="8274411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STATUS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Pond and Co., delivered 60% Design Package 9/28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MARTA provided initial review comments on 10/12, 90% design now starting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MARTA discussing inclusion of EV Bus Charging at the site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380A56A-8A3F-4A63-95E9-2AE729E7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7" y="29535"/>
            <a:ext cx="6893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Clayton County Justice Center Transit Hub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1340A-D0F6-924C-2A62-8650AD3A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7" y="3249420"/>
            <a:ext cx="4304579" cy="23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2DE3CA-D8FE-80FB-2D18-3A3B2993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505" y="3252212"/>
            <a:ext cx="4270075" cy="23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9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890E3-0CA6-4B48-B3F6-E8B1A28D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AB8B90-D838-4A2F-8449-4A4D84AF0E4A}"/>
              </a:ext>
            </a:extLst>
          </p:cNvPr>
          <p:cNvSpPr/>
          <p:nvPr/>
        </p:nvSpPr>
        <p:spPr>
          <a:xfrm>
            <a:off x="1360711" y="4483207"/>
            <a:ext cx="584456" cy="197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239F96-431D-4947-AFC0-8F6A9861A831}"/>
              </a:ext>
            </a:extLst>
          </p:cNvPr>
          <p:cNvSpPr/>
          <p:nvPr/>
        </p:nvSpPr>
        <p:spPr>
          <a:xfrm>
            <a:off x="1995092" y="4963455"/>
            <a:ext cx="1191971" cy="197344"/>
          </a:xfrm>
          <a:prstGeom prst="rect">
            <a:avLst/>
          </a:prstGeom>
          <a:solidFill>
            <a:srgbClr val="B34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9ADE1B-27D1-43DB-AED1-8CE9F0AED77D}"/>
              </a:ext>
            </a:extLst>
          </p:cNvPr>
          <p:cNvSpPr/>
          <p:nvPr/>
        </p:nvSpPr>
        <p:spPr>
          <a:xfrm>
            <a:off x="4177247" y="5662411"/>
            <a:ext cx="2380870" cy="169951"/>
          </a:xfrm>
          <a:prstGeom prst="rect">
            <a:avLst/>
          </a:prstGeom>
          <a:solidFill>
            <a:srgbClr val="D86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E30048F7-9E27-4ABB-AEFC-91591E659B7E}"/>
              </a:ext>
            </a:extLst>
          </p:cNvPr>
          <p:cNvSpPr/>
          <p:nvPr/>
        </p:nvSpPr>
        <p:spPr>
          <a:xfrm>
            <a:off x="6980866" y="5612917"/>
            <a:ext cx="392709" cy="304800"/>
          </a:xfrm>
          <a:prstGeom prst="star5">
            <a:avLst/>
          </a:prstGeom>
          <a:solidFill>
            <a:srgbClr val="9C9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3A1C4E-C647-43B3-9798-7356DEC7754B}"/>
              </a:ext>
            </a:extLst>
          </p:cNvPr>
          <p:cNvSpPr/>
          <p:nvPr/>
        </p:nvSpPr>
        <p:spPr>
          <a:xfrm>
            <a:off x="1083516" y="6051863"/>
            <a:ext cx="6913139" cy="241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DA297B-93D9-4BFA-88B8-384AF867056B}"/>
              </a:ext>
            </a:extLst>
          </p:cNvPr>
          <p:cNvSpPr/>
          <p:nvPr/>
        </p:nvSpPr>
        <p:spPr>
          <a:xfrm>
            <a:off x="1004730" y="5963599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DA0732-1E23-4E03-8103-06CF9EC7D81F}"/>
              </a:ext>
            </a:extLst>
          </p:cNvPr>
          <p:cNvSpPr/>
          <p:nvPr/>
        </p:nvSpPr>
        <p:spPr>
          <a:xfrm>
            <a:off x="2268954" y="5943223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FCC673-81B0-42D5-84FF-2C884D0152C7}"/>
              </a:ext>
            </a:extLst>
          </p:cNvPr>
          <p:cNvSpPr/>
          <p:nvPr/>
        </p:nvSpPr>
        <p:spPr>
          <a:xfrm>
            <a:off x="3707128" y="5958032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03F5C6-C7F0-480F-8A1F-38CF4EE27CEC}"/>
              </a:ext>
            </a:extLst>
          </p:cNvPr>
          <p:cNvSpPr/>
          <p:nvPr/>
        </p:nvSpPr>
        <p:spPr>
          <a:xfrm>
            <a:off x="5039186" y="5939819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9DB9B8-D82F-4AD2-8DEB-E81334EE8950}"/>
              </a:ext>
            </a:extLst>
          </p:cNvPr>
          <p:cNvSpPr/>
          <p:nvPr/>
        </p:nvSpPr>
        <p:spPr>
          <a:xfrm>
            <a:off x="6323993" y="5958033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C716CE-7D80-460A-BC33-1EE39187CE71}"/>
              </a:ext>
            </a:extLst>
          </p:cNvPr>
          <p:cNvSpPr/>
          <p:nvPr/>
        </p:nvSpPr>
        <p:spPr>
          <a:xfrm>
            <a:off x="7694783" y="5944861"/>
            <a:ext cx="353355" cy="3533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E0AE0-175B-469A-B5D7-2D25E7388FE3}"/>
              </a:ext>
            </a:extLst>
          </p:cNvPr>
          <p:cNvSpPr txBox="1"/>
          <p:nvPr/>
        </p:nvSpPr>
        <p:spPr>
          <a:xfrm>
            <a:off x="850843" y="6250117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13476D-9BD0-4EC2-8BA0-BDD7E6231746}"/>
              </a:ext>
            </a:extLst>
          </p:cNvPr>
          <p:cNvSpPr txBox="1"/>
          <p:nvPr/>
        </p:nvSpPr>
        <p:spPr>
          <a:xfrm>
            <a:off x="2019752" y="6261015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85D524-AE71-4258-9878-F124C56E7747}"/>
              </a:ext>
            </a:extLst>
          </p:cNvPr>
          <p:cNvSpPr txBox="1"/>
          <p:nvPr/>
        </p:nvSpPr>
        <p:spPr>
          <a:xfrm>
            <a:off x="3350196" y="6251934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8EC05A-AD74-4C64-B927-8913AADB3F2B}"/>
              </a:ext>
            </a:extLst>
          </p:cNvPr>
          <p:cNvSpPr txBox="1"/>
          <p:nvPr/>
        </p:nvSpPr>
        <p:spPr>
          <a:xfrm>
            <a:off x="7324279" y="6267574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B6274-1C22-4B5E-9867-65EDF511D3C3}"/>
              </a:ext>
            </a:extLst>
          </p:cNvPr>
          <p:cNvSpPr txBox="1"/>
          <p:nvPr/>
        </p:nvSpPr>
        <p:spPr>
          <a:xfrm>
            <a:off x="592857" y="3906011"/>
            <a:ext cx="20519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1"/>
                </a:solidFill>
              </a:rPr>
              <a:t>Procurement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37365E-4DC0-424C-851B-93B06CBCC3FD}"/>
              </a:ext>
            </a:extLst>
          </p:cNvPr>
          <p:cNvSpPr txBox="1"/>
          <p:nvPr/>
        </p:nvSpPr>
        <p:spPr>
          <a:xfrm>
            <a:off x="1628686" y="4555615"/>
            <a:ext cx="20519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B34DA4"/>
                </a:solidFill>
              </a:rPr>
              <a:t>FINAL DESIGN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ACB5C9-8C2A-448E-9BEB-25AC6EF5E1B4}"/>
              </a:ext>
            </a:extLst>
          </p:cNvPr>
          <p:cNvSpPr txBox="1"/>
          <p:nvPr/>
        </p:nvSpPr>
        <p:spPr>
          <a:xfrm>
            <a:off x="4341728" y="5244898"/>
            <a:ext cx="20519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D86B28"/>
                </a:solidFill>
              </a:rPr>
              <a:t>CONSTRUCTION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F37205-44B2-4A73-ADAE-597674732EB0}"/>
              </a:ext>
            </a:extLst>
          </p:cNvPr>
          <p:cNvSpPr txBox="1"/>
          <p:nvPr/>
        </p:nvSpPr>
        <p:spPr>
          <a:xfrm>
            <a:off x="6151265" y="4914259"/>
            <a:ext cx="20519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9C9F32"/>
                </a:solidFill>
              </a:rPr>
              <a:t>OPEN/</a:t>
            </a:r>
          </a:p>
          <a:p>
            <a:pPr algn="ctr"/>
            <a:r>
              <a:rPr lang="en-US" sz="1350" b="1" dirty="0">
                <a:solidFill>
                  <a:srgbClr val="9C9F32"/>
                </a:solidFill>
              </a:rPr>
              <a:t>OPERATIONAL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4DFBA3-D267-49AF-A7CE-1DC90DAB7F77}"/>
              </a:ext>
            </a:extLst>
          </p:cNvPr>
          <p:cNvSpPr txBox="1"/>
          <p:nvPr/>
        </p:nvSpPr>
        <p:spPr>
          <a:xfrm>
            <a:off x="570402" y="4145557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Mar. - Jul. 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12528D-6024-4850-BB54-B0B14013784A}"/>
              </a:ext>
            </a:extLst>
          </p:cNvPr>
          <p:cNvSpPr txBox="1"/>
          <p:nvPr/>
        </p:nvSpPr>
        <p:spPr>
          <a:xfrm>
            <a:off x="1565123" y="4726790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B34DA4"/>
                </a:solidFill>
              </a:rPr>
              <a:t>Jul. 2023 </a:t>
            </a:r>
            <a:r>
              <a:rPr lang="en-US" sz="1200">
                <a:solidFill>
                  <a:srgbClr val="B34DA4"/>
                </a:solidFill>
              </a:rPr>
              <a:t>– May</a:t>
            </a:r>
            <a:r>
              <a:rPr lang="en-US" sz="1200" dirty="0">
                <a:solidFill>
                  <a:srgbClr val="B34DA4"/>
                </a:solidFill>
              </a:rPr>
              <a:t> 2024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81465F-0E4C-4860-ABC5-8F3E5C70242C}"/>
              </a:ext>
            </a:extLst>
          </p:cNvPr>
          <p:cNvSpPr txBox="1"/>
          <p:nvPr/>
        </p:nvSpPr>
        <p:spPr>
          <a:xfrm>
            <a:off x="4341728" y="5430877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rgbClr val="D86B28"/>
                </a:solidFill>
              </a:rPr>
              <a:t>Oct</a:t>
            </a:r>
            <a:r>
              <a:rPr lang="en-US" sz="1200" dirty="0">
                <a:solidFill>
                  <a:srgbClr val="D86B28"/>
                </a:solidFill>
              </a:rPr>
              <a:t>. </a:t>
            </a:r>
            <a:r>
              <a:rPr lang="en-US" sz="1200">
                <a:solidFill>
                  <a:srgbClr val="D86B28"/>
                </a:solidFill>
              </a:rPr>
              <a:t>2024 </a:t>
            </a:r>
            <a:r>
              <a:rPr lang="en-US" sz="1200" dirty="0">
                <a:solidFill>
                  <a:srgbClr val="D86B28"/>
                </a:solidFill>
              </a:rPr>
              <a:t>- </a:t>
            </a:r>
            <a:r>
              <a:rPr lang="en-US" sz="1200">
                <a:solidFill>
                  <a:srgbClr val="D86B28"/>
                </a:solidFill>
              </a:rPr>
              <a:t>Dec</a:t>
            </a:r>
            <a:r>
              <a:rPr lang="en-US" sz="1200" dirty="0">
                <a:solidFill>
                  <a:srgbClr val="D86B28"/>
                </a:solidFill>
              </a:rPr>
              <a:t>. </a:t>
            </a:r>
            <a:r>
              <a:rPr lang="en-US" sz="1200">
                <a:solidFill>
                  <a:srgbClr val="D86B28"/>
                </a:solidFill>
              </a:rPr>
              <a:t>2026</a:t>
            </a:r>
            <a:endParaRPr lang="en-US" sz="1200" dirty="0">
              <a:solidFill>
                <a:srgbClr val="D86B2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7386AB-E3AD-4FFA-BEB0-5E7EF7C981E2}"/>
              </a:ext>
            </a:extLst>
          </p:cNvPr>
          <p:cNvSpPr txBox="1"/>
          <p:nvPr/>
        </p:nvSpPr>
        <p:spPr>
          <a:xfrm>
            <a:off x="6151266" y="5353959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9C9F32"/>
                </a:solidFill>
              </a:rPr>
              <a:t>July 2027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DD991F-90BD-4156-A932-CEEB01536AF6}"/>
              </a:ext>
            </a:extLst>
          </p:cNvPr>
          <p:cNvSpPr txBox="1"/>
          <p:nvPr/>
        </p:nvSpPr>
        <p:spPr>
          <a:xfrm>
            <a:off x="537010" y="6976032"/>
            <a:ext cx="130302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88" dirty="0">
                <a:solidFill>
                  <a:srgbClr val="FFFFFF"/>
                </a:solidFill>
                <a:latin typeface="Calibri Light" panose="020F0302020204030204"/>
              </a:rPr>
              <a:t>08/13/2021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BE1F32-6B4F-424A-8B81-C923C305508B}"/>
              </a:ext>
            </a:extLst>
          </p:cNvPr>
          <p:cNvSpPr txBox="1"/>
          <p:nvPr/>
        </p:nvSpPr>
        <p:spPr>
          <a:xfrm>
            <a:off x="4697704" y="6250117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2EBC5D-97D4-45A2-BD7D-19FC7E04C721}"/>
              </a:ext>
            </a:extLst>
          </p:cNvPr>
          <p:cNvSpPr txBox="1"/>
          <p:nvPr/>
        </p:nvSpPr>
        <p:spPr>
          <a:xfrm>
            <a:off x="362870" y="1002625"/>
            <a:ext cx="8418260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COST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The current total construction cost is at $15M 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current Work Order for design services is $2.3M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         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SCHEDULE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Accelerating Final Design to be complete by May 2024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863F613-EACB-44C2-AB90-0326C8260AA7}"/>
              </a:ext>
            </a:extLst>
          </p:cNvPr>
          <p:cNvSpPr/>
          <p:nvPr/>
        </p:nvSpPr>
        <p:spPr>
          <a:xfrm>
            <a:off x="2410672" y="3959864"/>
            <a:ext cx="394123" cy="50657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340639-FCA0-48F2-A574-DDA033619C6F}"/>
              </a:ext>
            </a:extLst>
          </p:cNvPr>
          <p:cNvCxnSpPr/>
          <p:nvPr/>
        </p:nvCxnSpPr>
        <p:spPr>
          <a:xfrm flipV="1">
            <a:off x="1376059" y="4655693"/>
            <a:ext cx="0" cy="1024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4189232-2135-4713-9E00-4542536A7EFB}"/>
              </a:ext>
            </a:extLst>
          </p:cNvPr>
          <p:cNvSpPr txBox="1"/>
          <p:nvPr/>
        </p:nvSpPr>
        <p:spPr>
          <a:xfrm>
            <a:off x="5944546" y="6261015"/>
            <a:ext cx="1036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lumMod val="75000"/>
                  </a:schemeClr>
                </a:solidFill>
              </a:rPr>
              <a:t>2027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7F67E0-0A15-497D-9C65-DF22AF2387AA}"/>
              </a:ext>
            </a:extLst>
          </p:cNvPr>
          <p:cNvSpPr/>
          <p:nvPr/>
        </p:nvSpPr>
        <p:spPr>
          <a:xfrm>
            <a:off x="3280507" y="5464228"/>
            <a:ext cx="827976" cy="161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871A3F-39EF-48CC-A013-ED898B3DBD11}"/>
              </a:ext>
            </a:extLst>
          </p:cNvPr>
          <p:cNvSpPr txBox="1"/>
          <p:nvPr/>
        </p:nvSpPr>
        <p:spPr>
          <a:xfrm>
            <a:off x="2748037" y="4994822"/>
            <a:ext cx="20519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3"/>
                </a:solidFill>
              </a:rPr>
              <a:t>Procurement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27E6C5-F242-481F-9B13-4F7B2BBC8B46}"/>
              </a:ext>
            </a:extLst>
          </p:cNvPr>
          <p:cNvSpPr txBox="1"/>
          <p:nvPr/>
        </p:nvSpPr>
        <p:spPr>
          <a:xfrm>
            <a:off x="2748036" y="5213042"/>
            <a:ext cx="205190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3"/>
                </a:solidFill>
              </a:rPr>
              <a:t>June </a:t>
            </a:r>
            <a:r>
              <a:rPr lang="en-US" sz="1200" dirty="0">
                <a:solidFill>
                  <a:schemeClr val="accent3"/>
                </a:solidFill>
              </a:rPr>
              <a:t>2024 – </a:t>
            </a:r>
            <a:r>
              <a:rPr lang="en-US" sz="1200">
                <a:solidFill>
                  <a:schemeClr val="accent3"/>
                </a:solidFill>
              </a:rPr>
              <a:t>Aug. 2024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316959-5670-465F-A9C9-639C1E21188F}"/>
              </a:ext>
            </a:extLst>
          </p:cNvPr>
          <p:cNvSpPr txBox="1"/>
          <p:nvPr/>
        </p:nvSpPr>
        <p:spPr>
          <a:xfrm>
            <a:off x="2445631" y="20366"/>
            <a:ext cx="61046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Clayton County </a:t>
            </a:r>
            <a:r>
              <a:rPr lang="en-US" sz="16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Justice Center Transit Hub</a:t>
            </a:r>
            <a:endParaRPr lang="en-US" alt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026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3F7C6-B598-419E-8B83-A6CDB6A1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E40F-4E39-4DD6-A759-918EB6BDBC8E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8FE5F-5AEF-4E08-83A8-E1156D16AAB0}"/>
              </a:ext>
            </a:extLst>
          </p:cNvPr>
          <p:cNvSpPr txBox="1"/>
          <p:nvPr/>
        </p:nvSpPr>
        <p:spPr>
          <a:xfrm>
            <a:off x="2410672" y="20366"/>
            <a:ext cx="61046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Clayton County Capital Programs Update</a:t>
            </a:r>
            <a:endParaRPr lang="en-US" alt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endParaRPr lang="en-US" alt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F1642-10AA-4EC5-972B-775C60D0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1" y="931390"/>
            <a:ext cx="8750597" cy="426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4ADD44-2934-47C6-9487-C3368DACAED8}"/>
              </a:ext>
            </a:extLst>
          </p:cNvPr>
          <p:cNvSpPr txBox="1"/>
          <p:nvPr/>
        </p:nvSpPr>
        <p:spPr>
          <a:xfrm>
            <a:off x="3301408" y="5591475"/>
            <a:ext cx="2982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3201956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ID xmlns="d89b0c7d-d99e-4c3b-b64a-11397fa3a3e4">1807</AgendaID>
    <ContractNumber xmlns="d89b0c7d-d99e-4c3b-b64a-11397fa3a3e4" xsi:nil="true"/>
    <Signatories xmlns="d89b0c7d-d99e-4c3b-b64a-11397fa3a3e4">
      <UserInfo>
        <DisplayName/>
        <AccountId xsi:nil="true"/>
        <AccountType/>
      </UserInfo>
    </Signatories>
    <AgendaDocType xmlns="d89b0c7d-d99e-4c3b-b64a-11397fa3a3e4">Supporting Documentation</AgendaDocType>
    <Administrator xmlns="d89b0c7d-d99e-4c3b-b64a-11397fa3a3e4">
      <UserInfo>
        <DisplayName/>
        <AccountId xsi:nil="true"/>
        <AccountType/>
      </UserInfo>
    </Administrator>
    <ReqsSig xmlns="d89b0c7d-d99e-4c3b-b64a-11397fa3a3e4">false</ReqsSig>
    <DocumentSetDescription xmlns="http://schemas.microsoft.com/sharepoint/v3">Briefing – Operations and Maintenance Technical Support Services</DocumentSetDescription>
    <MeetingID xmlns="d89b0c7d-d99e-4c3b-b64a-11397fa3a3e4">288</MeetingID>
    <MeetingDate xmlns="d89b0c7d-d99e-4c3b-b64a-11397fa3a3e4">2021-05-27T13:30:00+00:00</MeetingDate>
    <FormData xmlns="http://schemas.microsoft.com/sharepoint/v3" xsi:nil="true"/>
    <AgendaCoordinator xmlns="d89b0c7d-d99e-4c3b-b64a-11397fa3a3e4">
      <UserInfo>
        <DisplayName>Thompson, Shana</DisplayName>
        <AccountId>159</AccountId>
        <AccountType/>
      </UserInfo>
    </AgendaCoordinato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genda Docs" ma:contentTypeID="0x0101001F722A6C2162674E8BA240E053D91CC700A51DB614144FC2438F72E8E069807535" ma:contentTypeVersion="35" ma:contentTypeDescription="" ma:contentTypeScope="" ma:versionID="0fe2fa907f658630522492abe38cb24e">
  <xsd:schema xmlns:xsd="http://www.w3.org/2001/XMLSchema" xmlns:xs="http://www.w3.org/2001/XMLSchema" xmlns:p="http://schemas.microsoft.com/office/2006/metadata/properties" xmlns:ns1="http://schemas.microsoft.com/sharepoint/v3" xmlns:ns2="d89b0c7d-d99e-4c3b-b64a-11397fa3a3e4" targetNamespace="http://schemas.microsoft.com/office/2006/metadata/properties" ma:root="true" ma:fieldsID="0f102e731288dccdca7d69dadf3dbfa4" ns1:_="" ns2:_="">
    <xsd:import namespace="http://schemas.microsoft.com/sharepoint/v3"/>
    <xsd:import namespace="d89b0c7d-d99e-4c3b-b64a-11397fa3a3e4"/>
    <xsd:element name="properties">
      <xsd:complexType>
        <xsd:sequence>
          <xsd:element name="documentManagement">
            <xsd:complexType>
              <xsd:all>
                <xsd:element ref="ns2:AgendaID" minOccurs="0"/>
                <xsd:element ref="ns2:ReqsSig" minOccurs="0"/>
                <xsd:element ref="ns2:AgendaDocType" minOccurs="0"/>
                <xsd:element ref="ns2:Signatories" minOccurs="0"/>
                <xsd:element ref="ns2:Administrator" minOccurs="0"/>
                <xsd:element ref="ns2:ContractNumber" minOccurs="0"/>
                <xsd:element ref="ns2:MeetingID" minOccurs="0"/>
                <xsd:element ref="ns1:DocumentSetDescription" minOccurs="0"/>
                <xsd:element ref="ns2:MeetingDate" minOccurs="0"/>
                <xsd:element ref="ns1:FormData" minOccurs="0"/>
                <xsd:element ref="ns2:AgendaCoordinat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8" nillable="true" ma:displayName="Description" ma:description="A description of the Document Set" ma:internalName="DocumentSetDescription">
      <xsd:simpleType>
        <xsd:restriction base="dms:Note"/>
      </xsd:simpleType>
    </xsd:element>
    <xsd:element name="FormData" ma:index="20" nillable="true" ma:displayName="Form Data" ma:hidden="true" ma:internalName="FormData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b0c7d-d99e-4c3b-b64a-11397fa3a3e4" elementFormDefault="qualified">
    <xsd:import namespace="http://schemas.microsoft.com/office/2006/documentManagement/types"/>
    <xsd:import namespace="http://schemas.microsoft.com/office/infopath/2007/PartnerControls"/>
    <xsd:element name="AgendaID" ma:index="2" nillable="true" ma:displayName="Agenda ID" ma:description="" ma:internalName="AgendaID">
      <xsd:simpleType>
        <xsd:restriction base="dms:Number"/>
      </xsd:simpleType>
    </xsd:element>
    <xsd:element name="ReqsSig" ma:index="3" nillable="true" ma:displayName="Requires Signature" ma:default="0" ma:description="" ma:internalName="ReqsSig">
      <xsd:simpleType>
        <xsd:restriction base="dms:Boolean"/>
      </xsd:simpleType>
    </xsd:element>
    <xsd:element name="AgendaDocType" ma:index="4" nillable="true" ma:displayName="AgendaDocType" ma:default="Supporting Documentation" ma:description="" ma:format="Dropdown" ma:internalName="AgendaDocType">
      <xsd:simpleType>
        <xsd:restriction base="dms:Choice">
          <xsd:enumeration value="Resolution"/>
          <xsd:enumeration value="Agenda Report"/>
          <xsd:enumeration value="GM Letter"/>
          <xsd:enumeration value="Supporting Documentation"/>
        </xsd:restriction>
      </xsd:simpleType>
    </xsd:element>
    <xsd:element name="Signatories" ma:index="5" nillable="true" ma:displayName="Signatories" ma:description="" ma:list="UserInfo" ma:SharePointGroup="0" ma:internalName="Signatorie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ministrator" ma:index="6" nillable="true" ma:displayName="Administrator" ma:description="" ma:list="UserInfo" ma:SharePointGroup="0" ma:internalName="Administrato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ractNumber" ma:index="13" nillable="true" ma:displayName="Contract Number" ma:description="" ma:internalName="ContractNumber">
      <xsd:simpleType>
        <xsd:restriction base="dms:Text">
          <xsd:maxLength value="255"/>
        </xsd:restriction>
      </xsd:simpleType>
    </xsd:element>
    <xsd:element name="MeetingID" ma:index="17" nillable="true" ma:displayName="Meeting ID" ma:description="" ma:internalName="MeetingID">
      <xsd:simpleType>
        <xsd:restriction base="dms:Number"/>
      </xsd:simpleType>
    </xsd:element>
    <xsd:element name="MeetingDate" ma:index="19" nillable="true" ma:displayName="Meeting Date" ma:description="" ma:format="DateTime" ma:internalName="MeetingDate">
      <xsd:simpleType>
        <xsd:restriction base="dms:DateTime"/>
      </xsd:simpleType>
    </xsd:element>
    <xsd:element name="AgendaCoordinator" ma:index="21" nillable="true" ma:displayName="Agenda Coordinator" ma:description="" ma:list="UserInfo" ma:SharePointGroup="0" ma:internalName="AgendaCoordin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28A190-FA17-44E0-9DCF-BB47E1909174}">
  <ds:schemaRefs>
    <ds:schemaRef ds:uri="d89b0c7d-d99e-4c3b-b64a-11397fa3a3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0A2ED6-EAC0-4C34-B069-35DD0C6150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0B7211-93AC-4645-8C10-C442817C05BB}">
  <ds:schemaRefs>
    <ds:schemaRef ds:uri="d89b0c7d-d99e-4c3b-b64a-11397fa3a3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7267</TotalTime>
  <Words>618</Words>
  <Application>Microsoft Office PowerPoint</Application>
  <PresentationFormat>On-screen Show (4:3)</PresentationFormat>
  <Paragraphs>120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Segoe UI Emoji</vt:lpstr>
      <vt:lpstr>Wingdings</vt:lpstr>
      <vt:lpstr>Office Theme</vt:lpstr>
      <vt:lpstr>                        MARTA’s Riders’ Advisory Council                                                     November 1, 2023 Larry Prescott, AGM                                                                                     Keli Davis, Director Design, Engineering, &amp; Infrastructure                                                          Facilities Program Management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Briefing Presentation.pptx</dc:title>
  <dc:creator>Michael Allen</dc:creator>
  <cp:lastModifiedBy>Johnson, Kenneth</cp:lastModifiedBy>
  <cp:revision>64</cp:revision>
  <cp:lastPrinted>2023-05-15T17:47:52Z</cp:lastPrinted>
  <dcterms:created xsi:type="dcterms:W3CDTF">2010-08-12T14:02:27Z</dcterms:created>
  <dcterms:modified xsi:type="dcterms:W3CDTF">2023-11-03T16:23:58Z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0x0101001F722A6C2162674E8BA240E053D91CC700A51DB614144FC2438F72E8E069807535</vt:lpwstr>
  </property>
  <property fmtid="{D5CDD505-2E9C-101B-9397-08002B2CF9AE}" pid="3" name="PublishDocumentToBoard">
    <vt:bool>true</vt:bool>
  </property>
  <property fmtid="{D5CDD505-2E9C-101B-9397-08002B2CF9AE}" pid="4" name="Agenda Type">
    <vt:lpwstr>Briefing</vt:lpwstr>
  </property>
  <property fmtid="{D5CDD505-2E9C-101B-9397-08002B2CF9AE}" pid="5" name="_docset_NoMedatataSyncRequired">
    <vt:lpwstr>False</vt:lpwstr>
  </property>
</Properties>
</file>