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0" r:id="rId1"/>
  </p:sldMasterIdLst>
  <p:notesMasterIdLst>
    <p:notesMasterId r:id="rId18"/>
  </p:notesMasterIdLst>
  <p:sldIdLst>
    <p:sldId id="256" r:id="rId2"/>
    <p:sldId id="287" r:id="rId3"/>
    <p:sldId id="289" r:id="rId4"/>
    <p:sldId id="288" r:id="rId5"/>
    <p:sldId id="285" r:id="rId6"/>
    <p:sldId id="275" r:id="rId7"/>
    <p:sldId id="279" r:id="rId8"/>
    <p:sldId id="278" r:id="rId9"/>
    <p:sldId id="276" r:id="rId10"/>
    <p:sldId id="271" r:id="rId11"/>
    <p:sldId id="280" r:id="rId12"/>
    <p:sldId id="281" r:id="rId13"/>
    <p:sldId id="282" r:id="rId14"/>
    <p:sldId id="283" r:id="rId15"/>
    <p:sldId id="284" r:id="rId16"/>
    <p:sldId id="265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404A"/>
    <a:srgbClr val="004F96"/>
    <a:srgbClr val="FFFF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56" autoAdjust="0"/>
    <p:restoredTop sz="94608"/>
  </p:normalViewPr>
  <p:slideViewPr>
    <p:cSldViewPr snapToGrid="0" snapToObjects="1">
      <p:cViewPr varScale="1">
        <p:scale>
          <a:sx n="114" d="100"/>
          <a:sy n="114" d="100"/>
        </p:scale>
        <p:origin x="154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BF9570-F966-4EA2-AAC4-1A5866A230F8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9EF05D-470C-4F47-9997-87DFDED34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419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Twi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258D4-D04D-4F4E-8AA1-CFA3716450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7018" y="3820002"/>
            <a:ext cx="7787987" cy="482773"/>
          </a:xfrm>
        </p:spPr>
        <p:txBody>
          <a:bodyPr>
            <a:noAutofit/>
          </a:bodyPr>
          <a:lstStyle>
            <a:lvl1pPr>
              <a:defRPr sz="3000" b="1" i="0" spc="225">
                <a:solidFill>
                  <a:srgbClr val="004F9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FFF35F5B-9E2F-A744-875C-C976AE0892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916" y="4359122"/>
            <a:ext cx="6710196" cy="99210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04F9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0FCC4E-D291-BD56-AE7E-C4DF619A8C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7017" y="2599899"/>
            <a:ext cx="5231218" cy="115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137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E2D5B-D694-0C44-8548-ED4277F521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7091" y="218112"/>
            <a:ext cx="7701133" cy="636001"/>
          </a:xfrm>
        </p:spPr>
        <p:txBody>
          <a:bodyPr anchor="t">
            <a:normAutofit/>
          </a:bodyPr>
          <a:lstStyle>
            <a:lvl1pPr algn="l">
              <a:defRPr sz="2800" b="1" i="0" spc="225">
                <a:solidFill>
                  <a:srgbClr val="004F96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989772-3ED1-784D-8D80-FA357C488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38010" y="6356351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3A00670-21DC-454A-93A8-A2234E01A5E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0CC6AF6-7484-3F44-BDA8-8011DB4D030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17090" y="851023"/>
            <a:ext cx="6858000" cy="2203819"/>
          </a:xfrm>
        </p:spPr>
        <p:txBody>
          <a:bodyPr>
            <a:normAutofit/>
          </a:bodyPr>
          <a:lstStyle>
            <a:lvl1pPr marL="175018" indent="-175018" algn="l">
              <a:buClr>
                <a:srgbClr val="004F96"/>
              </a:buClr>
              <a:buFont typeface="Arial Unicode MS" panose="020B0604020202020204" pitchFamily="34" charset="-128"/>
              <a:buChar char="►"/>
              <a:tabLst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199" marR="0" indent="-214308" algn="l" defTabSz="685783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Tx/>
              <a:buFont typeface="Arial" panose="020B0604020202020204" pitchFamily="34" charset="0"/>
              <a:buChar char="•"/>
              <a:tabLst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00091" marR="0" indent="-214308" algn="l" defTabSz="685783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Tx/>
              <a:buFont typeface="Arial" panose="020B0604020202020204" pitchFamily="34" charset="0"/>
              <a:buChar char="•"/>
              <a:tabLst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DA2EFA-F593-3C54-44BA-5B2A65D51B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16145" y="6258967"/>
            <a:ext cx="1511710" cy="55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476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AC05E24-BA8B-6630-AC70-CAB7ACD235D7}"/>
              </a:ext>
            </a:extLst>
          </p:cNvPr>
          <p:cNvSpPr txBox="1">
            <a:spLocks/>
          </p:cNvSpPr>
          <p:nvPr userDrawn="1"/>
        </p:nvSpPr>
        <p:spPr>
          <a:xfrm>
            <a:off x="693801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3A00670-21DC-454A-93A8-A2234E01A5E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9551F33-663D-88B5-0359-2EF1E794D89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7091" y="218112"/>
            <a:ext cx="8541159" cy="636001"/>
          </a:xfrm>
        </p:spPr>
        <p:txBody>
          <a:bodyPr anchor="t">
            <a:normAutofit/>
          </a:bodyPr>
          <a:lstStyle>
            <a:lvl1pPr algn="ctr">
              <a:defRPr sz="2800" b="1" i="0" spc="225">
                <a:solidFill>
                  <a:srgbClr val="004F96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5771913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Slide 2 Sil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FB4C181-F816-5EAB-EA64-7D1AB31BC2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1000"/>
          </a:blip>
          <a:srcRect l="23213" t="16998" b="16996"/>
          <a:stretch/>
        </p:blipFill>
        <p:spPr>
          <a:xfrm>
            <a:off x="0" y="-1"/>
            <a:ext cx="7978140" cy="685800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A64D426-0F8B-E449-82C8-324A44824E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7363" y="2159514"/>
            <a:ext cx="7787987" cy="2538971"/>
          </a:xfrm>
        </p:spPr>
        <p:txBody>
          <a:bodyPr>
            <a:normAutofit/>
          </a:bodyPr>
          <a:lstStyle>
            <a:lvl1pPr algn="l">
              <a:defRPr sz="2800" b="1" spc="300">
                <a:solidFill>
                  <a:srgbClr val="004F9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C4CDE3-D72A-BB42-5434-2767A7D55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38010" y="6356351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3A00670-21DC-454A-93A8-A2234E01A5E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615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764DE79-268F-4C1A-8933-263129D2AF90}" type="datetimeFigureOut">
              <a:rPr lang="en-US" smtClean="0"/>
              <a:pPr/>
              <a:t>9/14/2023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3A00670-21DC-454A-93A8-A2234E01A5E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417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76" r:id="rId3"/>
    <p:sldLayoutId id="2147483688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CFF6C2A-C6A9-C749-81BB-62B912EDF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019" y="3820002"/>
            <a:ext cx="7914704" cy="1012057"/>
          </a:xfrm>
        </p:spPr>
        <p:txBody>
          <a:bodyPr>
            <a:noAutofit/>
          </a:bodyPr>
          <a:lstStyle/>
          <a:p>
            <a:r>
              <a:rPr lang="en-US" sz="3000" dirty="0">
                <a:solidFill>
                  <a:srgbClr val="004F96"/>
                </a:solidFill>
                <a:latin typeface="Century Gothic" panose="020B0502020202020204" pitchFamily="34" charset="0"/>
              </a:rPr>
              <a:t>ATL RIDES Launch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3DEB09B1-67F5-6A4F-86D7-3F92EEC608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7017" y="4432152"/>
            <a:ext cx="6710196" cy="1389808"/>
          </a:xfrm>
        </p:spPr>
        <p:txBody>
          <a:bodyPr>
            <a:normAutofit/>
          </a:bodyPr>
          <a:lstStyle/>
          <a:p>
            <a:endParaRPr lang="en-US" dirty="0">
              <a:solidFill>
                <a:srgbClr val="004F96"/>
              </a:solidFill>
            </a:endParaRPr>
          </a:p>
          <a:p>
            <a:r>
              <a:rPr lang="en-US" dirty="0">
                <a:solidFill>
                  <a:srgbClr val="004F96"/>
                </a:solidFill>
              </a:rPr>
              <a:t>Abby Marinelli</a:t>
            </a:r>
          </a:p>
          <a:p>
            <a:r>
              <a:rPr lang="en-US" dirty="0"/>
              <a:t>October 5, 2023</a:t>
            </a:r>
            <a:endParaRPr lang="en-US" dirty="0">
              <a:solidFill>
                <a:srgbClr val="004F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9186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77048-3F05-7304-2EA7-C6419C035B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ATL RIDES is live!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0342D2-779E-22AC-F6EE-24A1CD162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00670-21DC-454A-93A8-A2234E01A5E4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1" name="Subtitle 20">
            <a:extLst>
              <a:ext uri="{FF2B5EF4-FFF2-40B4-BE49-F238E27FC236}">
                <a16:creationId xmlns:a16="http://schemas.microsoft.com/office/drawing/2014/main" id="{0E10CC6B-1490-C6EE-6AC1-C414749417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7090" y="851023"/>
            <a:ext cx="2444982" cy="5700779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Live as of </a:t>
            </a:r>
          </a:p>
          <a:p>
            <a:pPr marL="0" indent="0">
              <a:buNone/>
            </a:pPr>
            <a:r>
              <a:rPr lang="en-US" dirty="0"/>
              <a:t>October 2, 2023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BD79BAB-F1CF-1EA9-CDB5-B706B67470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01" b="-1"/>
          <a:stretch/>
        </p:blipFill>
        <p:spPr>
          <a:xfrm>
            <a:off x="2762072" y="803044"/>
            <a:ext cx="5935218" cy="591843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143911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977307-9335-3B5B-C5D6-21A53055942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86600" y="6356350"/>
            <a:ext cx="2057400" cy="365125"/>
          </a:xfrm>
        </p:spPr>
        <p:txBody>
          <a:bodyPr/>
          <a:lstStyle/>
          <a:p>
            <a:fld id="{A3A00670-21DC-454A-93A8-A2234E01A5E4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08BE43A-0887-B0AC-2D5C-D7C2AFF5D1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828" b="6759"/>
          <a:stretch/>
        </p:blipFill>
        <p:spPr>
          <a:xfrm>
            <a:off x="445815" y="318399"/>
            <a:ext cx="8252370" cy="487091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848EED3-BF13-EAB6-1E11-46783E133178}"/>
              </a:ext>
            </a:extLst>
          </p:cNvPr>
          <p:cNvSpPr/>
          <p:nvPr/>
        </p:nvSpPr>
        <p:spPr>
          <a:xfrm>
            <a:off x="417759" y="947532"/>
            <a:ext cx="2879114" cy="561720"/>
          </a:xfrm>
          <a:prstGeom prst="rect">
            <a:avLst/>
          </a:prstGeom>
          <a:noFill/>
          <a:ln w="38100">
            <a:solidFill>
              <a:srgbClr val="EA23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E5F676-E81E-9047-4AE2-CEDC7FD71FA4}"/>
              </a:ext>
            </a:extLst>
          </p:cNvPr>
          <p:cNvSpPr txBox="1"/>
          <p:nvPr/>
        </p:nvSpPr>
        <p:spPr>
          <a:xfrm>
            <a:off x="3164094" y="5431640"/>
            <a:ext cx="2815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venir Next LT Pro" panose="020B0504020202020204" pitchFamily="34" charset="0"/>
              </a:rPr>
              <a:t>Search start and end locations</a:t>
            </a:r>
          </a:p>
        </p:txBody>
      </p:sp>
    </p:spTree>
    <p:extLst>
      <p:ext uri="{BB962C8B-B14F-4D97-AF65-F5344CB8AC3E}">
        <p14:creationId xmlns:p14="http://schemas.microsoft.com/office/powerpoint/2010/main" val="29148696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08BE43A-0887-B0AC-2D5C-D7C2AFF5D1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828" b="6759"/>
          <a:stretch/>
        </p:blipFill>
        <p:spPr>
          <a:xfrm>
            <a:off x="445815" y="318399"/>
            <a:ext cx="8252370" cy="487091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848EED3-BF13-EAB6-1E11-46783E133178}"/>
              </a:ext>
            </a:extLst>
          </p:cNvPr>
          <p:cNvSpPr/>
          <p:nvPr/>
        </p:nvSpPr>
        <p:spPr>
          <a:xfrm>
            <a:off x="417759" y="1492050"/>
            <a:ext cx="1947936" cy="378695"/>
          </a:xfrm>
          <a:prstGeom prst="rect">
            <a:avLst/>
          </a:prstGeom>
          <a:noFill/>
          <a:ln w="38100">
            <a:solidFill>
              <a:srgbClr val="EA23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06B19C9-1C5C-FAA0-5552-9647553541FB}"/>
              </a:ext>
            </a:extLst>
          </p:cNvPr>
          <p:cNvSpPr txBox="1"/>
          <p:nvPr/>
        </p:nvSpPr>
        <p:spPr>
          <a:xfrm>
            <a:off x="2202038" y="5213370"/>
            <a:ext cx="473992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venir Next LT Pro" panose="020B0504020202020204" pitchFamily="34" charset="0"/>
              </a:rPr>
              <a:t>Specify trip preferences:</a:t>
            </a:r>
          </a:p>
          <a:p>
            <a:pPr algn="ctr"/>
            <a:endParaRPr lang="en-US" sz="600" dirty="0">
              <a:latin typeface="Avenir Next LT Pro" panose="020B0504020202020204" pitchFamily="34" charset="0"/>
            </a:endParaRPr>
          </a:p>
          <a:p>
            <a:pPr algn="ctr">
              <a:spcAft>
                <a:spcPts val="1200"/>
              </a:spcAft>
            </a:pPr>
            <a:r>
              <a:rPr lang="en-US" sz="1200" dirty="0">
                <a:latin typeface="Avenir Next LT Pro" panose="020B0504020202020204" pitchFamily="34" charset="0"/>
              </a:rPr>
              <a:t>- </a:t>
            </a:r>
            <a:r>
              <a:rPr lang="en-US" sz="1600" dirty="0">
                <a:latin typeface="Avenir Next LT Pro" panose="020B0504020202020204" pitchFamily="34" charset="0"/>
              </a:rPr>
              <a:t>Mode</a:t>
            </a:r>
          </a:p>
          <a:p>
            <a:pPr algn="ctr">
              <a:spcAft>
                <a:spcPts val="1200"/>
              </a:spcAft>
            </a:pPr>
            <a:r>
              <a:rPr lang="en-US" sz="1600" dirty="0">
                <a:latin typeface="Avenir Next LT Pro" panose="020B0504020202020204" pitchFamily="34" charset="0"/>
              </a:rPr>
              <a:t>- Wheelchair accessibility</a:t>
            </a:r>
          </a:p>
          <a:p>
            <a:pPr marL="171450" indent="-171450" algn="ctr">
              <a:spcAft>
                <a:spcPts val="1200"/>
              </a:spcAft>
              <a:buFontTx/>
              <a:buChar char="-"/>
            </a:pPr>
            <a:r>
              <a:rPr lang="en-US" sz="1600" dirty="0">
                <a:latin typeface="Avenir Next LT Pro" panose="020B0504020202020204" pitchFamily="34" charset="0"/>
              </a:rPr>
              <a:t>Walking distance and speed</a:t>
            </a:r>
          </a:p>
        </p:txBody>
      </p:sp>
    </p:spTree>
    <p:extLst>
      <p:ext uri="{BB962C8B-B14F-4D97-AF65-F5344CB8AC3E}">
        <p14:creationId xmlns:p14="http://schemas.microsoft.com/office/powerpoint/2010/main" val="24029746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08BE43A-0887-B0AC-2D5C-D7C2AFF5D1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828" b="6759"/>
          <a:stretch/>
        </p:blipFill>
        <p:spPr>
          <a:xfrm>
            <a:off x="445815" y="318399"/>
            <a:ext cx="8252370" cy="487091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848EED3-BF13-EAB6-1E11-46783E133178}"/>
              </a:ext>
            </a:extLst>
          </p:cNvPr>
          <p:cNvSpPr/>
          <p:nvPr/>
        </p:nvSpPr>
        <p:spPr>
          <a:xfrm>
            <a:off x="445815" y="1870745"/>
            <a:ext cx="2867836" cy="2827090"/>
          </a:xfrm>
          <a:prstGeom prst="rect">
            <a:avLst/>
          </a:prstGeom>
          <a:noFill/>
          <a:ln w="38100">
            <a:solidFill>
              <a:srgbClr val="EA23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C940C6-279D-60F5-C7A7-4C39F249CEBE}"/>
              </a:ext>
            </a:extLst>
          </p:cNvPr>
          <p:cNvSpPr txBox="1"/>
          <p:nvPr/>
        </p:nvSpPr>
        <p:spPr>
          <a:xfrm>
            <a:off x="3657599" y="5626681"/>
            <a:ext cx="1828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venir Next LT Pro" panose="020B0504020202020204" pitchFamily="34" charset="0"/>
              </a:rPr>
              <a:t>Route options</a:t>
            </a:r>
          </a:p>
          <a:p>
            <a:pPr algn="ctr"/>
            <a:r>
              <a:rPr lang="en-US" dirty="0">
                <a:latin typeface="Avenir Next LT Pro" panose="020B0504020202020204" pitchFamily="34" charset="0"/>
              </a:rPr>
              <a:t>and directions</a:t>
            </a:r>
          </a:p>
        </p:txBody>
      </p:sp>
    </p:spTree>
    <p:extLst>
      <p:ext uri="{BB962C8B-B14F-4D97-AF65-F5344CB8AC3E}">
        <p14:creationId xmlns:p14="http://schemas.microsoft.com/office/powerpoint/2010/main" val="16244693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08BE43A-0887-B0AC-2D5C-D7C2AFF5D1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828" b="6759"/>
          <a:stretch/>
        </p:blipFill>
        <p:spPr>
          <a:xfrm>
            <a:off x="445815" y="318399"/>
            <a:ext cx="8252370" cy="487091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848EED3-BF13-EAB6-1E11-46783E133178}"/>
              </a:ext>
            </a:extLst>
          </p:cNvPr>
          <p:cNvSpPr/>
          <p:nvPr/>
        </p:nvSpPr>
        <p:spPr>
          <a:xfrm>
            <a:off x="445815" y="3112316"/>
            <a:ext cx="2867836" cy="763398"/>
          </a:xfrm>
          <a:prstGeom prst="rect">
            <a:avLst/>
          </a:prstGeom>
          <a:noFill/>
          <a:ln w="38100">
            <a:solidFill>
              <a:srgbClr val="EA23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0E220C0-C5E5-EDFD-9EF3-6B9D9645688B}"/>
              </a:ext>
            </a:extLst>
          </p:cNvPr>
          <p:cNvSpPr txBox="1"/>
          <p:nvPr/>
        </p:nvSpPr>
        <p:spPr>
          <a:xfrm>
            <a:off x="3657599" y="5619538"/>
            <a:ext cx="1828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venir Next LT Pro" panose="020B0504020202020204" pitchFamily="34" charset="0"/>
              </a:rPr>
              <a:t>Real Time information</a:t>
            </a:r>
          </a:p>
        </p:txBody>
      </p:sp>
    </p:spTree>
    <p:extLst>
      <p:ext uri="{BB962C8B-B14F-4D97-AF65-F5344CB8AC3E}">
        <p14:creationId xmlns:p14="http://schemas.microsoft.com/office/powerpoint/2010/main" val="32631271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08BE43A-0887-B0AC-2D5C-D7C2AFF5D1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828" b="6759"/>
          <a:stretch/>
        </p:blipFill>
        <p:spPr>
          <a:xfrm>
            <a:off x="445815" y="318399"/>
            <a:ext cx="8252370" cy="487091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848EED3-BF13-EAB6-1E11-46783E133178}"/>
              </a:ext>
            </a:extLst>
          </p:cNvPr>
          <p:cNvSpPr/>
          <p:nvPr/>
        </p:nvSpPr>
        <p:spPr>
          <a:xfrm>
            <a:off x="445815" y="4641030"/>
            <a:ext cx="1693378" cy="548287"/>
          </a:xfrm>
          <a:prstGeom prst="rect">
            <a:avLst/>
          </a:prstGeom>
          <a:noFill/>
          <a:ln w="38100">
            <a:solidFill>
              <a:srgbClr val="EA23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47E61F-4332-BE14-C502-9E36B2164D67}"/>
              </a:ext>
            </a:extLst>
          </p:cNvPr>
          <p:cNvSpPr txBox="1"/>
          <p:nvPr/>
        </p:nvSpPr>
        <p:spPr>
          <a:xfrm>
            <a:off x="3657599" y="5765072"/>
            <a:ext cx="1828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venir Next LT Pro" panose="020B0504020202020204" pitchFamily="34" charset="0"/>
              </a:rPr>
              <a:t>Trip details</a:t>
            </a:r>
          </a:p>
        </p:txBody>
      </p:sp>
    </p:spTree>
    <p:extLst>
      <p:ext uri="{BB962C8B-B14F-4D97-AF65-F5344CB8AC3E}">
        <p14:creationId xmlns:p14="http://schemas.microsoft.com/office/powerpoint/2010/main" val="2243388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FFCC7E-E372-4E7B-8B00-F3E30D7B7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32512" y="6356351"/>
            <a:ext cx="2057400" cy="365125"/>
          </a:xfrm>
        </p:spPr>
        <p:txBody>
          <a:bodyPr/>
          <a:lstStyle/>
          <a:p>
            <a:fld id="{A3A00670-21DC-454A-93A8-A2234E01A5E4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F40A84-2217-FB4D-9E88-8979ED3A7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363" y="1496783"/>
            <a:ext cx="8196718" cy="4736237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04F96"/>
                </a:solidFill>
              </a:rPr>
              <a:t>Questions?</a:t>
            </a:r>
            <a:br>
              <a:rPr lang="en-US" sz="2800" dirty="0">
                <a:solidFill>
                  <a:srgbClr val="004F96"/>
                </a:solidFill>
              </a:rPr>
            </a:br>
            <a:br>
              <a:rPr lang="en-US" sz="2800" dirty="0">
                <a:solidFill>
                  <a:srgbClr val="004F96"/>
                </a:solidFill>
              </a:rPr>
            </a:br>
            <a:br>
              <a:rPr lang="en-US" sz="2800" dirty="0">
                <a:solidFill>
                  <a:srgbClr val="004F96"/>
                </a:solidFill>
              </a:rPr>
            </a:br>
            <a:r>
              <a:rPr lang="en-US" sz="2800" dirty="0">
                <a:solidFill>
                  <a:srgbClr val="004F96"/>
                </a:solidFill>
              </a:rPr>
              <a:t>Abby Marinelli</a:t>
            </a:r>
            <a:br>
              <a:rPr lang="en-US" sz="2800" dirty="0">
                <a:solidFill>
                  <a:srgbClr val="004F96"/>
                </a:solidFill>
              </a:rPr>
            </a:br>
            <a:r>
              <a:rPr lang="en-US" sz="2000" b="0" dirty="0">
                <a:solidFill>
                  <a:srgbClr val="004F96"/>
                </a:solidFill>
              </a:rPr>
              <a:t>Transit Funding Manager, The ATL</a:t>
            </a:r>
            <a:br>
              <a:rPr lang="en-US" sz="2000" b="0" dirty="0">
                <a:solidFill>
                  <a:srgbClr val="004F96"/>
                </a:solidFill>
              </a:rPr>
            </a:br>
            <a:r>
              <a:rPr lang="en-US" sz="2000" b="0" dirty="0">
                <a:solidFill>
                  <a:srgbClr val="004F96"/>
                </a:solidFill>
              </a:rPr>
              <a:t>amarinelli@atltransit.ga.gov</a:t>
            </a:r>
            <a:endParaRPr lang="en-US" sz="2800" b="0" dirty="0"/>
          </a:p>
        </p:txBody>
      </p:sp>
    </p:spTree>
    <p:extLst>
      <p:ext uri="{BB962C8B-B14F-4D97-AF65-F5344CB8AC3E}">
        <p14:creationId xmlns:p14="http://schemas.microsoft.com/office/powerpoint/2010/main" val="4197972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34388-DAE8-BF9F-BD6C-A295B1B6EF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 is the ATL?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CB99888-0E99-A605-9498-B16011FA8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00670-21DC-454A-93A8-A2234E01A5E4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28385B88-14D0-4059-1F0A-DFC11D178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7090" y="851023"/>
            <a:ext cx="7249780" cy="55053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The Atlanta-Region Transit Link Authority (ATL) was created to better connect transit options across the 13-county Atlanta region.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dirty="0"/>
              <a:t>Planning</a:t>
            </a:r>
          </a:p>
          <a:p>
            <a:pPr lvl="1"/>
            <a:r>
              <a:rPr lang="en-US" dirty="0"/>
              <a:t>ATL was created in 2018 through HB930.</a:t>
            </a:r>
          </a:p>
          <a:p>
            <a:pPr lvl="1"/>
            <a:r>
              <a:rPr lang="en-US" dirty="0"/>
              <a:t>Requires various planning efforts and reporting on behalf Atlanta-region transit operators. </a:t>
            </a:r>
          </a:p>
          <a:p>
            <a:pPr lvl="1"/>
            <a:r>
              <a:rPr lang="en-US" dirty="0"/>
              <a:t>Also enables Cobb and Gwinnett counties to hold referenda to join MARTA.</a:t>
            </a:r>
          </a:p>
          <a:p>
            <a:r>
              <a:rPr lang="en-US" dirty="0"/>
              <a:t>Funding</a:t>
            </a:r>
          </a:p>
          <a:p>
            <a:pPr lvl="1"/>
            <a:r>
              <a:rPr lang="en-US" dirty="0"/>
              <a:t>ATL is a state authority and receives funding through various state and federal sources. </a:t>
            </a:r>
          </a:p>
          <a:p>
            <a:pPr lvl="1"/>
            <a:r>
              <a:rPr lang="en-US" dirty="0"/>
              <a:t>ATL is the “designated recipient” for the Atlanta urbanized area.</a:t>
            </a:r>
          </a:p>
          <a:p>
            <a:r>
              <a:rPr lang="en-US" dirty="0"/>
              <a:t>Operations</a:t>
            </a:r>
          </a:p>
          <a:p>
            <a:pPr lvl="1"/>
            <a:r>
              <a:rPr lang="en-US" dirty="0"/>
              <a:t>ATL operates ATL Xpress commuter service.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129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E8ADB-D1F5-DF97-44A8-FEA23FE7A0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 is the ATL?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729422-9A01-1D39-F8BA-CA77D9EB3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00670-21DC-454A-93A8-A2234E01A5E4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640DFE-F4DF-DFCB-F689-72952C3F9B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769" y="1216404"/>
            <a:ext cx="5771012" cy="5641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238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249DE-9CE3-ABC0-65E6-A50943C77B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 is the ATL?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FF3244-92F3-5B7B-9474-65CF670A5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00670-21DC-454A-93A8-A2234E01A5E4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Picture 5" descr="A logo with arrows and arrows&#10;&#10;Description automatically generated">
            <a:extLst>
              <a:ext uri="{FF2B5EF4-FFF2-40B4-BE49-F238E27FC236}">
                <a16:creationId xmlns:a16="http://schemas.microsoft.com/office/drawing/2014/main" id="{E26AA3A0-991E-82A1-E696-0A3466CE65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2936" y="5438935"/>
            <a:ext cx="5998128" cy="13303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780C4A0-4ABC-22EA-26CB-483B810B0D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7861" y="999378"/>
            <a:ext cx="6548278" cy="3726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516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A2611-D9C5-9469-3DEC-A4A34FC7F6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 is The ATL?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DBCA00-7EE4-3F1E-6D71-F169AB78C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00670-21DC-454A-93A8-A2234E01A5E4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28314EE3-BF3B-C3D2-AF98-F941C5DB95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7090" y="851023"/>
            <a:ext cx="4183075" cy="4832850"/>
          </a:xfrm>
        </p:spPr>
        <p:txBody>
          <a:bodyPr>
            <a:normAutofit/>
          </a:bodyPr>
          <a:lstStyle/>
          <a:p>
            <a:r>
              <a:rPr lang="en-US" dirty="0"/>
              <a:t>ATL planning documents:</a:t>
            </a:r>
          </a:p>
          <a:p>
            <a:pPr lvl="1"/>
            <a:r>
              <a:rPr lang="en-US" dirty="0"/>
              <a:t>ATL Regional Transit Plan</a:t>
            </a:r>
          </a:p>
          <a:p>
            <a:pPr lvl="1"/>
            <a:r>
              <a:rPr lang="en-US" dirty="0"/>
              <a:t>Annual Report and Audit</a:t>
            </a:r>
          </a:p>
          <a:p>
            <a:endParaRPr lang="en-US" dirty="0"/>
          </a:p>
          <a:p>
            <a:r>
              <a:rPr lang="en-US" dirty="0"/>
              <a:t>Plans in partnership with other agencies:</a:t>
            </a:r>
          </a:p>
          <a:p>
            <a:pPr lvl="1"/>
            <a:r>
              <a:rPr lang="en-US" dirty="0"/>
              <a:t>Zero Emission Bus Fleet Transition Plan</a:t>
            </a:r>
          </a:p>
          <a:p>
            <a:pPr lvl="1"/>
            <a:r>
              <a:rPr lang="en-US" dirty="0"/>
              <a:t>Transit Asset Management Plan</a:t>
            </a:r>
          </a:p>
          <a:p>
            <a:pPr lvl="1"/>
            <a:r>
              <a:rPr lang="en-US" dirty="0"/>
              <a:t>Transit Master Plans</a:t>
            </a:r>
          </a:p>
          <a:p>
            <a:pPr lvl="1"/>
            <a:endParaRPr lang="en-US" dirty="0"/>
          </a:p>
          <a:p>
            <a:r>
              <a:rPr lang="en-US" dirty="0"/>
              <a:t>Examples of other work:</a:t>
            </a:r>
          </a:p>
          <a:p>
            <a:pPr lvl="1"/>
            <a:r>
              <a:rPr lang="en-US" dirty="0"/>
              <a:t>Facilitating Breeze Mobile 2.0 outside of MARTA</a:t>
            </a:r>
          </a:p>
          <a:p>
            <a:pPr lvl="1"/>
            <a:r>
              <a:rPr lang="en-US" dirty="0"/>
              <a:t>ATL RIDES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2D1020-21FA-C325-977D-21230A44A1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78" r="2148"/>
          <a:stretch/>
        </p:blipFill>
        <p:spPr>
          <a:xfrm>
            <a:off x="4643836" y="906343"/>
            <a:ext cx="3644488" cy="477753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96729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E6052-C3AA-4518-D3B9-5509818C431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ATL RIDES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B6B8EB-E188-D89F-D9FA-3886F8654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00670-21DC-454A-93A8-A2234E01A5E4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3A7956AD-99CB-BCD4-8E12-BC7E941A01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7089" y="851023"/>
            <a:ext cx="7123945" cy="5505328"/>
          </a:xfrm>
        </p:spPr>
        <p:txBody>
          <a:bodyPr>
            <a:normAutofit/>
          </a:bodyPr>
          <a:lstStyle/>
          <a:p>
            <a:r>
              <a:rPr lang="en-US" b="1" dirty="0"/>
              <a:t>ATL RIDES is the region’s first multi-agency trip planning app that provides real-time arrival information.</a:t>
            </a:r>
          </a:p>
          <a:p>
            <a:endParaRPr lang="en-US" dirty="0"/>
          </a:p>
          <a:p>
            <a:r>
              <a:rPr lang="en-US" sz="1900" dirty="0"/>
              <a:t>Demand for a robust, cross-jurisdictional trip planner that included key customer-focused tools like real-time arrival and departure data led to a partnership among the region’s transit agencies.</a:t>
            </a:r>
          </a:p>
          <a:p>
            <a:endParaRPr lang="en-US" sz="1900" dirty="0"/>
          </a:p>
          <a:p>
            <a:r>
              <a:rPr lang="en-US" sz="1900" dirty="0"/>
              <a:t>The ATL RIDES project began in 2019 when ATL applied for an Integrated Mobility Innovations (IMI) grant.</a:t>
            </a:r>
          </a:p>
          <a:p>
            <a:pPr lvl="1"/>
            <a:r>
              <a:rPr lang="en-US" sz="1700" dirty="0"/>
              <a:t>ATL partnered with Arcadis IBI Group to develop the app and with local transit agencies and GDOT to provide data to the app.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E7A142-0BD2-87A9-1854-D6612F4EBA6A}"/>
              </a:ext>
            </a:extLst>
          </p:cNvPr>
          <p:cNvSpPr txBox="1"/>
          <p:nvPr/>
        </p:nvSpPr>
        <p:spPr>
          <a:xfrm>
            <a:off x="6674455" y="4489445"/>
            <a:ext cx="4767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1198698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E6052-C3AA-4518-D3B9-5509818C431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ATL RIDES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B6B8EB-E188-D89F-D9FA-3886F8654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00670-21DC-454A-93A8-A2234E01A5E4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3A7956AD-99CB-BCD4-8E12-BC7E941A01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7089" y="851023"/>
            <a:ext cx="7224613" cy="5505328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ATL hosted GTFS-Real Time development workshops with partner agencies to prepare for feed consumption by ATL RIDES.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E7A142-0BD2-87A9-1854-D6612F4EBA6A}"/>
              </a:ext>
            </a:extLst>
          </p:cNvPr>
          <p:cNvSpPr txBox="1"/>
          <p:nvPr/>
        </p:nvSpPr>
        <p:spPr>
          <a:xfrm>
            <a:off x="6674455" y="4489445"/>
            <a:ext cx="4767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*</a:t>
            </a:r>
          </a:p>
        </p:txBody>
      </p:sp>
      <p:pic>
        <p:nvPicPr>
          <p:cNvPr id="10" name="Picture 9" descr="A screenshot of a black and white checklist&#10;&#10;Description automatically generated">
            <a:extLst>
              <a:ext uri="{FF2B5EF4-FFF2-40B4-BE49-F238E27FC236}">
                <a16:creationId xmlns:a16="http://schemas.microsoft.com/office/drawing/2014/main" id="{D7AA768A-78EE-084D-2DCC-9A214EB774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975" y="1017965"/>
            <a:ext cx="6357364" cy="3307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404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E6052-C3AA-4518-D3B9-5509818C431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ATL RIDES Beta Test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B6B8EB-E188-D89F-D9FA-3886F8654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00670-21DC-454A-93A8-A2234E01A5E4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3A7956AD-99CB-BCD4-8E12-BC7E941A01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7090" y="851023"/>
            <a:ext cx="4141802" cy="5505328"/>
          </a:xfrm>
        </p:spPr>
        <p:txBody>
          <a:bodyPr>
            <a:normAutofit/>
          </a:bodyPr>
          <a:lstStyle/>
          <a:p>
            <a:r>
              <a:rPr lang="en-US" dirty="0"/>
              <a:t>ATL RIDES opened for beta testing on March 1, 2023</a:t>
            </a:r>
          </a:p>
          <a:p>
            <a:endParaRPr lang="en-US" dirty="0"/>
          </a:p>
          <a:p>
            <a:r>
              <a:rPr lang="en-US" dirty="0"/>
              <a:t>Available at atlrides.com and through the Apple App Store and Google Play Store by invitation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160+ routes</a:t>
            </a:r>
          </a:p>
          <a:p>
            <a:endParaRPr lang="en-US" dirty="0"/>
          </a:p>
          <a:p>
            <a:r>
              <a:rPr lang="en-US" dirty="0"/>
              <a:t>1000+ buses and trains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0FE1BFE1-6E87-D0BB-67E0-DD412C1B15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5109" y="649016"/>
            <a:ext cx="4232988" cy="56439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6E7A142-0BD2-87A9-1854-D6612F4EBA6A}"/>
              </a:ext>
            </a:extLst>
          </p:cNvPr>
          <p:cNvSpPr txBox="1"/>
          <p:nvPr/>
        </p:nvSpPr>
        <p:spPr>
          <a:xfrm>
            <a:off x="6674455" y="4489445"/>
            <a:ext cx="4767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*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D64476-96B3-2C56-4544-7802B3A7C204}"/>
              </a:ext>
            </a:extLst>
          </p:cNvPr>
          <p:cNvSpPr txBox="1"/>
          <p:nvPr/>
        </p:nvSpPr>
        <p:spPr>
          <a:xfrm>
            <a:off x="5801575" y="6208984"/>
            <a:ext cx="200005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Fayette does not have fixed route service.</a:t>
            </a:r>
          </a:p>
        </p:txBody>
      </p:sp>
    </p:spTree>
    <p:extLst>
      <p:ext uri="{BB962C8B-B14F-4D97-AF65-F5344CB8AC3E}">
        <p14:creationId xmlns:p14="http://schemas.microsoft.com/office/powerpoint/2010/main" val="1582545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E6052-C3AA-4518-D3B9-5509818C431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ATL RIDES Beta Test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B6B8EB-E188-D89F-D9FA-3886F8654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00670-21DC-454A-93A8-A2234E01A5E4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3A7956AD-99CB-BCD4-8E12-BC7E941A01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7090" y="851023"/>
            <a:ext cx="4141802" cy="5505328"/>
          </a:xfrm>
        </p:spPr>
        <p:txBody>
          <a:bodyPr>
            <a:normAutofit/>
          </a:bodyPr>
          <a:lstStyle/>
          <a:p>
            <a:r>
              <a:rPr lang="en-US" dirty="0"/>
              <a:t>User feedback incorporated over a 7-month beta period</a:t>
            </a:r>
          </a:p>
          <a:p>
            <a:endParaRPr lang="en-US" dirty="0"/>
          </a:p>
          <a:p>
            <a:pPr lvl="1"/>
            <a:r>
              <a:rPr lang="en-US" dirty="0"/>
              <a:t>Route corrections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Stop name refinement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GTFS feed enhancements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0FE1BFE1-6E87-D0BB-67E0-DD412C1B15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5109" y="649016"/>
            <a:ext cx="4232988" cy="56439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6E7A142-0BD2-87A9-1854-D6612F4EBA6A}"/>
              </a:ext>
            </a:extLst>
          </p:cNvPr>
          <p:cNvSpPr txBox="1"/>
          <p:nvPr/>
        </p:nvSpPr>
        <p:spPr>
          <a:xfrm>
            <a:off x="6674455" y="4489445"/>
            <a:ext cx="4767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*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D64476-96B3-2C56-4544-7802B3A7C204}"/>
              </a:ext>
            </a:extLst>
          </p:cNvPr>
          <p:cNvSpPr txBox="1"/>
          <p:nvPr/>
        </p:nvSpPr>
        <p:spPr>
          <a:xfrm>
            <a:off x="5801575" y="6208984"/>
            <a:ext cx="200005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Fayette does not have fixed route service.</a:t>
            </a:r>
          </a:p>
        </p:txBody>
      </p:sp>
    </p:spTree>
    <p:extLst>
      <p:ext uri="{BB962C8B-B14F-4D97-AF65-F5344CB8AC3E}">
        <p14:creationId xmlns:p14="http://schemas.microsoft.com/office/powerpoint/2010/main" val="30557725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4x3ATL_Presentation_Template_2023.potx  -  Read-Only" id="{E18110C6-0EF5-4274-B73B-B35056CB2ADF}" vid="{9E9468B2-5830-46BB-ADA5-70D5D7F2B6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4x3ATL_Presentation_Template_2023</Template>
  <TotalTime>1237</TotalTime>
  <Words>430</Words>
  <Application>Microsoft Office PowerPoint</Application>
  <PresentationFormat>On-screen Show (4:3)</PresentationFormat>
  <Paragraphs>98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Arial Unicode MS</vt:lpstr>
      <vt:lpstr>Avenir Next LT Pro</vt:lpstr>
      <vt:lpstr>Calibri</vt:lpstr>
      <vt:lpstr>Century Gothic</vt:lpstr>
      <vt:lpstr>Office Theme</vt:lpstr>
      <vt:lpstr>ATL RIDES Launch</vt:lpstr>
      <vt:lpstr>What is the ATL?</vt:lpstr>
      <vt:lpstr>What is the ATL?</vt:lpstr>
      <vt:lpstr>What is the ATL?</vt:lpstr>
      <vt:lpstr>What is The ATL?</vt:lpstr>
      <vt:lpstr>ATL RIDES</vt:lpstr>
      <vt:lpstr>ATL RIDES</vt:lpstr>
      <vt:lpstr>ATL RIDES Beta Test</vt:lpstr>
      <vt:lpstr>ATL RIDES Beta Test</vt:lpstr>
      <vt:lpstr>ATL RIDES is live!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   Abby Marinelli Transit Funding Manager, The ATL amarinelli@atltransit.ga.gov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Regional ZEB Fleet Transition Plan Update</dc:title>
  <dc:creator>Abby Marinelli</dc:creator>
  <cp:lastModifiedBy>Abby Marinelli</cp:lastModifiedBy>
  <cp:revision>78</cp:revision>
  <cp:lastPrinted>2019-01-04T20:14:20Z</cp:lastPrinted>
  <dcterms:created xsi:type="dcterms:W3CDTF">2023-07-12T17:28:44Z</dcterms:created>
  <dcterms:modified xsi:type="dcterms:W3CDTF">2023-09-14T19:33:40Z</dcterms:modified>
</cp:coreProperties>
</file>