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687" r:id="rId6"/>
    <p:sldMasterId id="2147483694" r:id="rId7"/>
  </p:sldMasterIdLst>
  <p:notesMasterIdLst>
    <p:notesMasterId r:id="rId22"/>
  </p:notesMasterIdLst>
  <p:sldIdLst>
    <p:sldId id="266" r:id="rId8"/>
    <p:sldId id="280" r:id="rId9"/>
    <p:sldId id="298" r:id="rId10"/>
    <p:sldId id="256" r:id="rId11"/>
    <p:sldId id="259" r:id="rId12"/>
    <p:sldId id="269" r:id="rId13"/>
    <p:sldId id="268" r:id="rId14"/>
    <p:sldId id="294" r:id="rId15"/>
    <p:sldId id="299" r:id="rId16"/>
    <p:sldId id="273" r:id="rId17"/>
    <p:sldId id="296" r:id="rId18"/>
    <p:sldId id="272" r:id="rId19"/>
    <p:sldId id="278" r:id="rId20"/>
    <p:sldId id="291" r:id="rId21"/>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B42E71-BB16-2A8A-9BD1-98FE75E895B7}" name="Kiernan, Colleen" initials="KC" userId="S::ckiernan@itsmarta.com::24293c49-4b49-4b50-9241-e9037c5f83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4BC8DA-B602-42DA-A565-366B347EAF12}" v="118" dt="2023-10-04T16:57:43.5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44" autoAdjust="0"/>
  </p:normalViewPr>
  <p:slideViewPr>
    <p:cSldViewPr snapToGrid="0">
      <p:cViewPr varScale="1">
        <p:scale>
          <a:sx n="94" d="100"/>
          <a:sy n="94" d="100"/>
        </p:scale>
        <p:origin x="11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3570D-1061-4D17-A21F-7817710C684D}" type="doc">
      <dgm:prSet loTypeId="urn:microsoft.com/office/officeart/2005/8/layout/cycle3" loCatId="cycle" qsTypeId="urn:microsoft.com/office/officeart/2005/8/quickstyle/simple1" qsCatId="simple" csTypeId="urn:microsoft.com/office/officeart/2005/8/colors/accent1_2" csCatId="accent1" phldr="1"/>
      <dgm:spPr/>
    </dgm:pt>
    <dgm:pt modelId="{99F2C7F9-6C15-4D86-862E-D607A3DF7D0B}">
      <dgm:prSet phldrT="[Text]"/>
      <dgm:spPr/>
      <dgm:t>
        <a:bodyPr/>
        <a:lstStyle/>
        <a:p>
          <a:r>
            <a:rPr lang="en-US" b="1"/>
            <a:t>Celebrate Wins</a:t>
          </a:r>
        </a:p>
      </dgm:t>
    </dgm:pt>
    <dgm:pt modelId="{121411E1-4F4C-4AC5-A96E-DCD8276A9F38}" type="parTrans" cxnId="{206C3217-BF23-4FC0-BAC1-21C074C4CD41}">
      <dgm:prSet/>
      <dgm:spPr/>
      <dgm:t>
        <a:bodyPr/>
        <a:lstStyle/>
        <a:p>
          <a:endParaRPr lang="en-US"/>
        </a:p>
      </dgm:t>
    </dgm:pt>
    <dgm:pt modelId="{8F871F5B-08F7-48CB-B886-2F31CE5329C4}" type="sibTrans" cxnId="{206C3217-BF23-4FC0-BAC1-21C074C4CD41}">
      <dgm:prSet/>
      <dgm:spPr/>
      <dgm:t>
        <a:bodyPr/>
        <a:lstStyle/>
        <a:p>
          <a:endParaRPr lang="en-US"/>
        </a:p>
      </dgm:t>
    </dgm:pt>
    <dgm:pt modelId="{E4AC13E6-901A-4B94-9DF9-4C1941C76A64}">
      <dgm:prSet phldrT="[Text]"/>
      <dgm:spPr/>
      <dgm:t>
        <a:bodyPr/>
        <a:lstStyle/>
        <a:p>
          <a:r>
            <a:rPr lang="en-US" b="1"/>
            <a:t>Build the MARTA Brand</a:t>
          </a:r>
        </a:p>
      </dgm:t>
    </dgm:pt>
    <dgm:pt modelId="{09D14724-8274-4200-865D-E3212D264944}" type="parTrans" cxnId="{71EABC3D-D17B-4553-8B04-D7827C04946A}">
      <dgm:prSet/>
      <dgm:spPr/>
      <dgm:t>
        <a:bodyPr/>
        <a:lstStyle/>
        <a:p>
          <a:endParaRPr lang="en-US"/>
        </a:p>
      </dgm:t>
    </dgm:pt>
    <dgm:pt modelId="{7F1DC154-B612-4946-BA2D-965168FF84F6}" type="sibTrans" cxnId="{71EABC3D-D17B-4553-8B04-D7827C04946A}">
      <dgm:prSet/>
      <dgm:spPr/>
      <dgm:t>
        <a:bodyPr/>
        <a:lstStyle/>
        <a:p>
          <a:endParaRPr lang="en-US"/>
        </a:p>
      </dgm:t>
    </dgm:pt>
    <dgm:pt modelId="{60611810-16B3-4A47-853D-3421763F3E73}">
      <dgm:prSet phldrT="[Text]"/>
      <dgm:spPr/>
      <dgm:t>
        <a:bodyPr/>
        <a:lstStyle/>
        <a:p>
          <a:r>
            <a:rPr lang="en-US" b="1"/>
            <a:t>Gain New Customers</a:t>
          </a:r>
        </a:p>
      </dgm:t>
    </dgm:pt>
    <dgm:pt modelId="{BC77DA03-91B4-4AAC-A30D-7F6E3053212D}" type="parTrans" cxnId="{F97C4CBF-EDC9-484A-9D86-4FCC87E0D2A6}">
      <dgm:prSet/>
      <dgm:spPr/>
      <dgm:t>
        <a:bodyPr/>
        <a:lstStyle/>
        <a:p>
          <a:endParaRPr lang="en-US"/>
        </a:p>
      </dgm:t>
    </dgm:pt>
    <dgm:pt modelId="{7D79EDE5-0409-4CA9-9AB0-853E48DFBD0B}" type="sibTrans" cxnId="{F97C4CBF-EDC9-484A-9D86-4FCC87E0D2A6}">
      <dgm:prSet/>
      <dgm:spPr/>
      <dgm:t>
        <a:bodyPr/>
        <a:lstStyle/>
        <a:p>
          <a:endParaRPr lang="en-US"/>
        </a:p>
      </dgm:t>
    </dgm:pt>
    <dgm:pt modelId="{70C69E8E-8DD6-4DE9-831B-E03668437978}">
      <dgm:prSet phldr="0"/>
      <dgm:spPr/>
      <dgm:t>
        <a:bodyPr/>
        <a:lstStyle/>
        <a:p>
          <a:pPr rtl="0"/>
          <a:r>
            <a:rPr lang="en-US" b="1">
              <a:latin typeface="+mn-lt"/>
            </a:rPr>
            <a:t>Align employees around vision/priorities</a:t>
          </a:r>
          <a:endParaRPr lang="en-US" b="1"/>
        </a:p>
      </dgm:t>
    </dgm:pt>
    <dgm:pt modelId="{94118701-5119-4F14-A3E9-B4A8A70BE2BB}" type="parTrans" cxnId="{9D61C53D-68E6-45D8-8ACF-C8EBC4D6DD78}">
      <dgm:prSet/>
      <dgm:spPr/>
      <dgm:t>
        <a:bodyPr/>
        <a:lstStyle/>
        <a:p>
          <a:endParaRPr lang="en-US"/>
        </a:p>
      </dgm:t>
    </dgm:pt>
    <dgm:pt modelId="{43AB1C8B-0179-416A-B9E5-BDFF3F515FCB}" type="sibTrans" cxnId="{9D61C53D-68E6-45D8-8ACF-C8EBC4D6DD78}">
      <dgm:prSet/>
      <dgm:spPr/>
      <dgm:t>
        <a:bodyPr/>
        <a:lstStyle/>
        <a:p>
          <a:endParaRPr lang="en-US"/>
        </a:p>
      </dgm:t>
    </dgm:pt>
    <dgm:pt modelId="{236201ED-F18B-4460-9702-F74F8A3DE86C}" type="pres">
      <dgm:prSet presAssocID="{8A43570D-1061-4D17-A21F-7817710C684D}" presName="Name0" presStyleCnt="0">
        <dgm:presLayoutVars>
          <dgm:dir/>
          <dgm:resizeHandles val="exact"/>
        </dgm:presLayoutVars>
      </dgm:prSet>
      <dgm:spPr/>
    </dgm:pt>
    <dgm:pt modelId="{FCB7E2A8-661D-4252-8803-2C3042A5B4CD}" type="pres">
      <dgm:prSet presAssocID="{8A43570D-1061-4D17-A21F-7817710C684D}" presName="cycle" presStyleCnt="0"/>
      <dgm:spPr/>
    </dgm:pt>
    <dgm:pt modelId="{73FFCF7B-3D36-4DB4-8025-AA6097E454F3}" type="pres">
      <dgm:prSet presAssocID="{70C69E8E-8DD6-4DE9-831B-E03668437978}" presName="nodeFirstNode" presStyleLbl="node1" presStyleIdx="0" presStyleCnt="4">
        <dgm:presLayoutVars>
          <dgm:bulletEnabled val="1"/>
        </dgm:presLayoutVars>
      </dgm:prSet>
      <dgm:spPr/>
    </dgm:pt>
    <dgm:pt modelId="{B1F6845A-6CB5-4106-99DE-12F85283B9B7}" type="pres">
      <dgm:prSet presAssocID="{43AB1C8B-0179-416A-B9E5-BDFF3F515FCB}" presName="sibTransFirstNode" presStyleLbl="bgShp" presStyleIdx="0" presStyleCnt="1"/>
      <dgm:spPr/>
    </dgm:pt>
    <dgm:pt modelId="{30C7F9B5-9493-42F9-9649-9DB85A01F657}" type="pres">
      <dgm:prSet presAssocID="{99F2C7F9-6C15-4D86-862E-D607A3DF7D0B}" presName="nodeFollowingNodes" presStyleLbl="node1" presStyleIdx="1" presStyleCnt="4">
        <dgm:presLayoutVars>
          <dgm:bulletEnabled val="1"/>
        </dgm:presLayoutVars>
      </dgm:prSet>
      <dgm:spPr/>
    </dgm:pt>
    <dgm:pt modelId="{4F0643E8-579C-4445-BFAB-2BBA79AF33AA}" type="pres">
      <dgm:prSet presAssocID="{E4AC13E6-901A-4B94-9DF9-4C1941C76A64}" presName="nodeFollowingNodes" presStyleLbl="node1" presStyleIdx="2" presStyleCnt="4">
        <dgm:presLayoutVars>
          <dgm:bulletEnabled val="1"/>
        </dgm:presLayoutVars>
      </dgm:prSet>
      <dgm:spPr/>
    </dgm:pt>
    <dgm:pt modelId="{3775D1F2-B330-494E-94CB-A46D83ADEA8A}" type="pres">
      <dgm:prSet presAssocID="{60611810-16B3-4A47-853D-3421763F3E73}" presName="nodeFollowingNodes" presStyleLbl="node1" presStyleIdx="3" presStyleCnt="4" custRadScaleRad="95543">
        <dgm:presLayoutVars>
          <dgm:bulletEnabled val="1"/>
        </dgm:presLayoutVars>
      </dgm:prSet>
      <dgm:spPr/>
    </dgm:pt>
  </dgm:ptLst>
  <dgm:cxnLst>
    <dgm:cxn modelId="{206C3217-BF23-4FC0-BAC1-21C074C4CD41}" srcId="{8A43570D-1061-4D17-A21F-7817710C684D}" destId="{99F2C7F9-6C15-4D86-862E-D607A3DF7D0B}" srcOrd="1" destOrd="0" parTransId="{121411E1-4F4C-4AC5-A96E-DCD8276A9F38}" sibTransId="{8F871F5B-08F7-48CB-B886-2F31CE5329C4}"/>
    <dgm:cxn modelId="{71EABC3D-D17B-4553-8B04-D7827C04946A}" srcId="{8A43570D-1061-4D17-A21F-7817710C684D}" destId="{E4AC13E6-901A-4B94-9DF9-4C1941C76A64}" srcOrd="2" destOrd="0" parTransId="{09D14724-8274-4200-865D-E3212D264944}" sibTransId="{7F1DC154-B612-4946-BA2D-965168FF84F6}"/>
    <dgm:cxn modelId="{9D61C53D-68E6-45D8-8ACF-C8EBC4D6DD78}" srcId="{8A43570D-1061-4D17-A21F-7817710C684D}" destId="{70C69E8E-8DD6-4DE9-831B-E03668437978}" srcOrd="0" destOrd="0" parTransId="{94118701-5119-4F14-A3E9-B4A8A70BE2BB}" sibTransId="{43AB1C8B-0179-416A-B9E5-BDFF3F515FCB}"/>
    <dgm:cxn modelId="{29877854-96F9-49B7-AC5A-1CCCB42768E0}" type="presOf" srcId="{43AB1C8B-0179-416A-B9E5-BDFF3F515FCB}" destId="{B1F6845A-6CB5-4106-99DE-12F85283B9B7}" srcOrd="0" destOrd="0" presId="urn:microsoft.com/office/officeart/2005/8/layout/cycle3"/>
    <dgm:cxn modelId="{2E33F077-29E7-4803-B6F1-C1F2E1B8614C}" type="presOf" srcId="{70C69E8E-8DD6-4DE9-831B-E03668437978}" destId="{73FFCF7B-3D36-4DB4-8025-AA6097E454F3}" srcOrd="0" destOrd="0" presId="urn:microsoft.com/office/officeart/2005/8/layout/cycle3"/>
    <dgm:cxn modelId="{B8A7C693-1A41-4DEC-9A07-B441DF603736}" type="presOf" srcId="{99F2C7F9-6C15-4D86-862E-D607A3DF7D0B}" destId="{30C7F9B5-9493-42F9-9649-9DB85A01F657}" srcOrd="0" destOrd="0" presId="urn:microsoft.com/office/officeart/2005/8/layout/cycle3"/>
    <dgm:cxn modelId="{F97C4CBF-EDC9-484A-9D86-4FCC87E0D2A6}" srcId="{8A43570D-1061-4D17-A21F-7817710C684D}" destId="{60611810-16B3-4A47-853D-3421763F3E73}" srcOrd="3" destOrd="0" parTransId="{BC77DA03-91B4-4AAC-A30D-7F6E3053212D}" sibTransId="{7D79EDE5-0409-4CA9-9AB0-853E48DFBD0B}"/>
    <dgm:cxn modelId="{667D87D5-D9D8-4CBA-8F49-6EDE3AFD6D92}" type="presOf" srcId="{60611810-16B3-4A47-853D-3421763F3E73}" destId="{3775D1F2-B330-494E-94CB-A46D83ADEA8A}" srcOrd="0" destOrd="0" presId="urn:microsoft.com/office/officeart/2005/8/layout/cycle3"/>
    <dgm:cxn modelId="{F3B22AF0-7D35-4691-90BB-04D11FC21F2A}" type="presOf" srcId="{E4AC13E6-901A-4B94-9DF9-4C1941C76A64}" destId="{4F0643E8-579C-4445-BFAB-2BBA79AF33AA}" srcOrd="0" destOrd="0" presId="urn:microsoft.com/office/officeart/2005/8/layout/cycle3"/>
    <dgm:cxn modelId="{3C3537F3-1C36-460D-9908-53E9535A9B1E}" type="presOf" srcId="{8A43570D-1061-4D17-A21F-7817710C684D}" destId="{236201ED-F18B-4460-9702-F74F8A3DE86C}" srcOrd="0" destOrd="0" presId="urn:microsoft.com/office/officeart/2005/8/layout/cycle3"/>
    <dgm:cxn modelId="{10EAC876-E516-4619-9504-26A0CCE0A490}" type="presParOf" srcId="{236201ED-F18B-4460-9702-F74F8A3DE86C}" destId="{FCB7E2A8-661D-4252-8803-2C3042A5B4CD}" srcOrd="0" destOrd="0" presId="urn:microsoft.com/office/officeart/2005/8/layout/cycle3"/>
    <dgm:cxn modelId="{166DE8C5-2F2F-43EE-B6DA-06560D34EA2B}" type="presParOf" srcId="{FCB7E2A8-661D-4252-8803-2C3042A5B4CD}" destId="{73FFCF7B-3D36-4DB4-8025-AA6097E454F3}" srcOrd="0" destOrd="0" presId="urn:microsoft.com/office/officeart/2005/8/layout/cycle3"/>
    <dgm:cxn modelId="{2761B0F8-E0B7-472F-B211-C3826C62D780}" type="presParOf" srcId="{FCB7E2A8-661D-4252-8803-2C3042A5B4CD}" destId="{B1F6845A-6CB5-4106-99DE-12F85283B9B7}" srcOrd="1" destOrd="0" presId="urn:microsoft.com/office/officeart/2005/8/layout/cycle3"/>
    <dgm:cxn modelId="{CCB5F84F-A637-466B-8480-C68A238875B5}" type="presParOf" srcId="{FCB7E2A8-661D-4252-8803-2C3042A5B4CD}" destId="{30C7F9B5-9493-42F9-9649-9DB85A01F657}" srcOrd="2" destOrd="0" presId="urn:microsoft.com/office/officeart/2005/8/layout/cycle3"/>
    <dgm:cxn modelId="{4651B532-EE2D-4593-B67D-F98AE826AD2A}" type="presParOf" srcId="{FCB7E2A8-661D-4252-8803-2C3042A5B4CD}" destId="{4F0643E8-579C-4445-BFAB-2BBA79AF33AA}" srcOrd="3" destOrd="0" presId="urn:microsoft.com/office/officeart/2005/8/layout/cycle3"/>
    <dgm:cxn modelId="{1327605F-039C-4042-BE1A-577993582648}" type="presParOf" srcId="{FCB7E2A8-661D-4252-8803-2C3042A5B4CD}" destId="{3775D1F2-B330-494E-94CB-A46D83ADEA8A}"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0FCAC-5AC9-4D2C-8D75-85DE4FDB994D}"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F0654BE1-A529-40C8-AFA2-CEE326132B24}">
      <dgm:prSet phldrT="[Text]" custT="1"/>
      <dgm:spPr/>
      <dgm:t>
        <a:bodyPr/>
        <a:lstStyle/>
        <a:p>
          <a:r>
            <a:rPr lang="en-US" sz="1000"/>
            <a:t>Communications Framework</a:t>
          </a:r>
        </a:p>
      </dgm:t>
    </dgm:pt>
    <dgm:pt modelId="{6BE396FD-0EBF-4BFC-BB0F-58778A38FC51}" type="parTrans" cxnId="{B79E10F9-5D18-4389-BFD9-967E0213D664}">
      <dgm:prSet/>
      <dgm:spPr/>
      <dgm:t>
        <a:bodyPr/>
        <a:lstStyle/>
        <a:p>
          <a:endParaRPr lang="en-US"/>
        </a:p>
      </dgm:t>
    </dgm:pt>
    <dgm:pt modelId="{ED55E224-1680-4DB3-A9AA-A0F8A57002C3}" type="sibTrans" cxnId="{B79E10F9-5D18-4389-BFD9-967E0213D664}">
      <dgm:prSet/>
      <dgm:spPr/>
      <dgm:t>
        <a:bodyPr/>
        <a:lstStyle/>
        <a:p>
          <a:endParaRPr lang="en-US"/>
        </a:p>
      </dgm:t>
    </dgm:pt>
    <dgm:pt modelId="{8DD0C62B-245E-431B-8A45-4E9C42F30029}">
      <dgm:prSet phldrT="[Text]"/>
      <dgm:spPr/>
      <dgm:t>
        <a:bodyPr/>
        <a:lstStyle/>
        <a:p>
          <a:endParaRPr lang="en-US"/>
        </a:p>
      </dgm:t>
    </dgm:pt>
    <dgm:pt modelId="{3EBF3559-B199-48E3-9118-564C8F438764}" type="parTrans" cxnId="{C12D70AC-0F34-470F-A028-8D17A22E51D9}">
      <dgm:prSet/>
      <dgm:spPr/>
      <dgm:t>
        <a:bodyPr/>
        <a:lstStyle/>
        <a:p>
          <a:endParaRPr lang="en-US"/>
        </a:p>
      </dgm:t>
    </dgm:pt>
    <dgm:pt modelId="{0A5DFB1B-893E-4E94-A524-777532490A72}" type="sibTrans" cxnId="{C12D70AC-0F34-470F-A028-8D17A22E51D9}">
      <dgm:prSet/>
      <dgm:spPr/>
      <dgm:t>
        <a:bodyPr/>
        <a:lstStyle/>
        <a:p>
          <a:endParaRPr lang="en-US"/>
        </a:p>
      </dgm:t>
    </dgm:pt>
    <dgm:pt modelId="{8219512F-E97B-408A-B2C5-6EB95E0DFE0D}">
      <dgm:prSet phldrT="[Text]"/>
      <dgm:spPr/>
      <dgm:t>
        <a:bodyPr/>
        <a:lstStyle/>
        <a:p>
          <a:endParaRPr lang="en-US"/>
        </a:p>
      </dgm:t>
    </dgm:pt>
    <dgm:pt modelId="{7EF4AEF7-659D-4416-9268-8951FE69DE03}" type="parTrans" cxnId="{C4D661EC-D587-45EE-9D54-C70F060B3539}">
      <dgm:prSet/>
      <dgm:spPr/>
      <dgm:t>
        <a:bodyPr/>
        <a:lstStyle/>
        <a:p>
          <a:endParaRPr lang="en-US"/>
        </a:p>
      </dgm:t>
    </dgm:pt>
    <dgm:pt modelId="{53C6B375-AAED-4F6F-93E6-43F9303D1D47}" type="sibTrans" cxnId="{C4D661EC-D587-45EE-9D54-C70F060B3539}">
      <dgm:prSet/>
      <dgm:spPr/>
      <dgm:t>
        <a:bodyPr/>
        <a:lstStyle/>
        <a:p>
          <a:endParaRPr lang="en-US"/>
        </a:p>
      </dgm:t>
    </dgm:pt>
    <dgm:pt modelId="{7945BC7D-4F82-4DB6-9D41-31A4170C09D6}">
      <dgm:prSet phldrT="[Text]"/>
      <dgm:spPr/>
      <dgm:t>
        <a:bodyPr/>
        <a:lstStyle/>
        <a:p>
          <a:endParaRPr lang="en-US"/>
        </a:p>
      </dgm:t>
    </dgm:pt>
    <dgm:pt modelId="{6D983DD3-9F1F-4A68-B938-DFA085D8F6C8}" type="parTrans" cxnId="{297818CA-E223-4561-B736-F7621B7B20A2}">
      <dgm:prSet/>
      <dgm:spPr/>
      <dgm:t>
        <a:bodyPr/>
        <a:lstStyle/>
        <a:p>
          <a:endParaRPr lang="en-US"/>
        </a:p>
      </dgm:t>
    </dgm:pt>
    <dgm:pt modelId="{F701A171-A9E3-4352-B7DE-60F7568A422A}" type="sibTrans" cxnId="{297818CA-E223-4561-B736-F7621B7B20A2}">
      <dgm:prSet/>
      <dgm:spPr/>
      <dgm:t>
        <a:bodyPr/>
        <a:lstStyle/>
        <a:p>
          <a:endParaRPr lang="en-US"/>
        </a:p>
      </dgm:t>
    </dgm:pt>
    <dgm:pt modelId="{510E42E1-9B95-47AE-9869-45123E584053}">
      <dgm:prSet phldrT="[Text]"/>
      <dgm:spPr/>
      <dgm:t>
        <a:bodyPr/>
        <a:lstStyle/>
        <a:p>
          <a:endParaRPr lang="en-US"/>
        </a:p>
      </dgm:t>
    </dgm:pt>
    <dgm:pt modelId="{E7005469-B7B0-48D5-B93C-2F09AC0849AB}" type="parTrans" cxnId="{4A2E8150-5240-4BEA-839F-3E3CE07DC3B6}">
      <dgm:prSet/>
      <dgm:spPr/>
      <dgm:t>
        <a:bodyPr/>
        <a:lstStyle/>
        <a:p>
          <a:endParaRPr lang="en-US"/>
        </a:p>
      </dgm:t>
    </dgm:pt>
    <dgm:pt modelId="{E420407A-63AA-40BD-BDF9-415166C1F88E}" type="sibTrans" cxnId="{4A2E8150-5240-4BEA-839F-3E3CE07DC3B6}">
      <dgm:prSet/>
      <dgm:spPr/>
      <dgm:t>
        <a:bodyPr/>
        <a:lstStyle/>
        <a:p>
          <a:endParaRPr lang="en-US"/>
        </a:p>
      </dgm:t>
    </dgm:pt>
    <dgm:pt modelId="{0007028A-FB76-421A-A6CF-6B2AB057750D}">
      <dgm:prSet phldrT="[Text]"/>
      <dgm:spPr/>
      <dgm:t>
        <a:bodyPr/>
        <a:lstStyle/>
        <a:p>
          <a:endParaRPr lang="en-US"/>
        </a:p>
      </dgm:t>
    </dgm:pt>
    <dgm:pt modelId="{95E1B11D-28A5-473C-B553-66798114FAF0}" type="parTrans" cxnId="{3FF4C36C-067D-4556-935C-31E90DFAAD43}">
      <dgm:prSet/>
      <dgm:spPr/>
      <dgm:t>
        <a:bodyPr/>
        <a:lstStyle/>
        <a:p>
          <a:endParaRPr lang="en-US"/>
        </a:p>
      </dgm:t>
    </dgm:pt>
    <dgm:pt modelId="{52D33C0C-C17D-4076-8EF3-BB641D2199E1}" type="sibTrans" cxnId="{3FF4C36C-067D-4556-935C-31E90DFAAD43}">
      <dgm:prSet/>
      <dgm:spPr/>
      <dgm:t>
        <a:bodyPr/>
        <a:lstStyle/>
        <a:p>
          <a:endParaRPr lang="en-US"/>
        </a:p>
      </dgm:t>
    </dgm:pt>
    <dgm:pt modelId="{5BB91847-8BFE-42C1-BA88-D8620A502481}">
      <dgm:prSet phldrT="[Text]"/>
      <dgm:spPr/>
      <dgm:t>
        <a:bodyPr/>
        <a:lstStyle/>
        <a:p>
          <a:endParaRPr lang="en-US"/>
        </a:p>
      </dgm:t>
    </dgm:pt>
    <dgm:pt modelId="{7D4E503F-7A4F-49A2-9386-49DEA4F704EA}" type="parTrans" cxnId="{4F5772E8-BC39-4FCB-B0EE-E234057758C6}">
      <dgm:prSet/>
      <dgm:spPr/>
      <dgm:t>
        <a:bodyPr/>
        <a:lstStyle/>
        <a:p>
          <a:endParaRPr lang="en-US"/>
        </a:p>
      </dgm:t>
    </dgm:pt>
    <dgm:pt modelId="{7DAE61F4-1F4F-4EC8-B17D-D1B261569A23}" type="sibTrans" cxnId="{4F5772E8-BC39-4FCB-B0EE-E234057758C6}">
      <dgm:prSet/>
      <dgm:spPr/>
      <dgm:t>
        <a:bodyPr/>
        <a:lstStyle/>
        <a:p>
          <a:endParaRPr lang="en-US"/>
        </a:p>
      </dgm:t>
    </dgm:pt>
    <dgm:pt modelId="{0752905B-01A7-40CA-A3B2-89D6794F200B}" type="pres">
      <dgm:prSet presAssocID="{2A70FCAC-5AC9-4D2C-8D75-85DE4FDB994D}" presName="Name0" presStyleCnt="0">
        <dgm:presLayoutVars>
          <dgm:chMax val="1"/>
          <dgm:chPref val="1"/>
          <dgm:dir/>
          <dgm:animOne val="branch"/>
          <dgm:animLvl val="lvl"/>
        </dgm:presLayoutVars>
      </dgm:prSet>
      <dgm:spPr/>
    </dgm:pt>
    <dgm:pt modelId="{20A7093B-A876-4BE1-AD58-68BE9E7D3AAE}" type="pres">
      <dgm:prSet presAssocID="{F0654BE1-A529-40C8-AFA2-CEE326132B24}" presName="Parent" presStyleLbl="node0" presStyleIdx="0" presStyleCnt="1">
        <dgm:presLayoutVars>
          <dgm:chMax val="6"/>
          <dgm:chPref val="6"/>
        </dgm:presLayoutVars>
      </dgm:prSet>
      <dgm:spPr/>
    </dgm:pt>
    <dgm:pt modelId="{3BF57109-2D80-46EA-8436-3105D9339FBF}" type="pres">
      <dgm:prSet presAssocID="{5BB91847-8BFE-42C1-BA88-D8620A502481}" presName="Accent1" presStyleCnt="0"/>
      <dgm:spPr/>
    </dgm:pt>
    <dgm:pt modelId="{1003E165-EB33-4752-AFBA-EB63637490D5}" type="pres">
      <dgm:prSet presAssocID="{5BB91847-8BFE-42C1-BA88-D8620A502481}" presName="Accent" presStyleLbl="bgShp" presStyleIdx="0" presStyleCnt="6"/>
      <dgm:spPr/>
    </dgm:pt>
    <dgm:pt modelId="{129E68BB-A2EB-469A-BB6F-E660ECDCF28B}" type="pres">
      <dgm:prSet presAssocID="{5BB91847-8BFE-42C1-BA88-D8620A502481}" presName="Child1" presStyleLbl="node1" presStyleIdx="0" presStyleCnt="6">
        <dgm:presLayoutVars>
          <dgm:chMax val="0"/>
          <dgm:chPref val="0"/>
          <dgm:bulletEnabled val="1"/>
        </dgm:presLayoutVars>
      </dgm:prSet>
      <dgm:spPr/>
    </dgm:pt>
    <dgm:pt modelId="{B61C02F5-EC53-460A-A6E3-50356CDC784E}" type="pres">
      <dgm:prSet presAssocID="{8DD0C62B-245E-431B-8A45-4E9C42F30029}" presName="Accent2" presStyleCnt="0"/>
      <dgm:spPr/>
    </dgm:pt>
    <dgm:pt modelId="{57F27FB3-F02D-409C-9F29-C53D0C43B01C}" type="pres">
      <dgm:prSet presAssocID="{8DD0C62B-245E-431B-8A45-4E9C42F30029}" presName="Accent" presStyleLbl="bgShp" presStyleIdx="1" presStyleCnt="6"/>
      <dgm:spPr/>
    </dgm:pt>
    <dgm:pt modelId="{F76A2B90-F59C-45B9-BD69-A2398DF9DC6F}" type="pres">
      <dgm:prSet presAssocID="{8DD0C62B-245E-431B-8A45-4E9C42F30029}" presName="Child2" presStyleLbl="node1" presStyleIdx="1" presStyleCnt="6">
        <dgm:presLayoutVars>
          <dgm:chMax val="0"/>
          <dgm:chPref val="0"/>
          <dgm:bulletEnabled val="1"/>
        </dgm:presLayoutVars>
      </dgm:prSet>
      <dgm:spPr/>
    </dgm:pt>
    <dgm:pt modelId="{E615CD8E-94AC-45A9-A89A-661036BD8DF3}" type="pres">
      <dgm:prSet presAssocID="{8219512F-E97B-408A-B2C5-6EB95E0DFE0D}" presName="Accent3" presStyleCnt="0"/>
      <dgm:spPr/>
    </dgm:pt>
    <dgm:pt modelId="{FDC78EE0-C930-472D-B466-CEA348E88D67}" type="pres">
      <dgm:prSet presAssocID="{8219512F-E97B-408A-B2C5-6EB95E0DFE0D}" presName="Accent" presStyleLbl="bgShp" presStyleIdx="2" presStyleCnt="6"/>
      <dgm:spPr/>
    </dgm:pt>
    <dgm:pt modelId="{E737E516-F7BC-45FD-881D-125F099AD0B7}" type="pres">
      <dgm:prSet presAssocID="{8219512F-E97B-408A-B2C5-6EB95E0DFE0D}" presName="Child3" presStyleLbl="node1" presStyleIdx="2" presStyleCnt="6">
        <dgm:presLayoutVars>
          <dgm:chMax val="0"/>
          <dgm:chPref val="0"/>
          <dgm:bulletEnabled val="1"/>
        </dgm:presLayoutVars>
      </dgm:prSet>
      <dgm:spPr/>
    </dgm:pt>
    <dgm:pt modelId="{ECEC60CF-471E-478A-865F-DA76FD5BD1CB}" type="pres">
      <dgm:prSet presAssocID="{7945BC7D-4F82-4DB6-9D41-31A4170C09D6}" presName="Accent4" presStyleCnt="0"/>
      <dgm:spPr/>
    </dgm:pt>
    <dgm:pt modelId="{287FA81E-B33E-415A-8F5A-26464950ECA8}" type="pres">
      <dgm:prSet presAssocID="{7945BC7D-4F82-4DB6-9D41-31A4170C09D6}" presName="Accent" presStyleLbl="bgShp" presStyleIdx="3" presStyleCnt="6"/>
      <dgm:spPr/>
    </dgm:pt>
    <dgm:pt modelId="{83834851-0AF7-4D9F-A713-69797BC1E257}" type="pres">
      <dgm:prSet presAssocID="{7945BC7D-4F82-4DB6-9D41-31A4170C09D6}" presName="Child4" presStyleLbl="node1" presStyleIdx="3" presStyleCnt="6">
        <dgm:presLayoutVars>
          <dgm:chMax val="0"/>
          <dgm:chPref val="0"/>
          <dgm:bulletEnabled val="1"/>
        </dgm:presLayoutVars>
      </dgm:prSet>
      <dgm:spPr/>
    </dgm:pt>
    <dgm:pt modelId="{57CB7525-DD97-4D06-8DD6-2207FBCA16FF}" type="pres">
      <dgm:prSet presAssocID="{510E42E1-9B95-47AE-9869-45123E584053}" presName="Accent5" presStyleCnt="0"/>
      <dgm:spPr/>
    </dgm:pt>
    <dgm:pt modelId="{A9F9986F-298F-4AF8-8442-0606D5F0D43D}" type="pres">
      <dgm:prSet presAssocID="{510E42E1-9B95-47AE-9869-45123E584053}" presName="Accent" presStyleLbl="bgShp" presStyleIdx="4" presStyleCnt="6"/>
      <dgm:spPr/>
    </dgm:pt>
    <dgm:pt modelId="{7C33A07F-9532-416D-8FC8-BE520B4F5E4D}" type="pres">
      <dgm:prSet presAssocID="{510E42E1-9B95-47AE-9869-45123E584053}" presName="Child5" presStyleLbl="node1" presStyleIdx="4" presStyleCnt="6">
        <dgm:presLayoutVars>
          <dgm:chMax val="0"/>
          <dgm:chPref val="0"/>
          <dgm:bulletEnabled val="1"/>
        </dgm:presLayoutVars>
      </dgm:prSet>
      <dgm:spPr/>
    </dgm:pt>
    <dgm:pt modelId="{9148C31F-5786-415E-9192-169845348AA9}" type="pres">
      <dgm:prSet presAssocID="{0007028A-FB76-421A-A6CF-6B2AB057750D}" presName="Accent6" presStyleCnt="0"/>
      <dgm:spPr/>
    </dgm:pt>
    <dgm:pt modelId="{5F944982-A36C-435D-A25D-0B405A4F7A53}" type="pres">
      <dgm:prSet presAssocID="{0007028A-FB76-421A-A6CF-6B2AB057750D}" presName="Accent" presStyleLbl="bgShp" presStyleIdx="5" presStyleCnt="6"/>
      <dgm:spPr/>
    </dgm:pt>
    <dgm:pt modelId="{0A70FE9D-F234-4CBC-AD7E-6A52BCC18729}" type="pres">
      <dgm:prSet presAssocID="{0007028A-FB76-421A-A6CF-6B2AB057750D}" presName="Child6" presStyleLbl="node1" presStyleIdx="5" presStyleCnt="6" custLinFactNeighborX="1566" custLinFactNeighborY="4955">
        <dgm:presLayoutVars>
          <dgm:chMax val="0"/>
          <dgm:chPref val="0"/>
          <dgm:bulletEnabled val="1"/>
        </dgm:presLayoutVars>
      </dgm:prSet>
      <dgm:spPr/>
    </dgm:pt>
  </dgm:ptLst>
  <dgm:cxnLst>
    <dgm:cxn modelId="{2A5F550A-5573-4645-AB96-B0D1E1BE4632}" type="presOf" srcId="{8219512F-E97B-408A-B2C5-6EB95E0DFE0D}" destId="{E737E516-F7BC-45FD-881D-125F099AD0B7}" srcOrd="0" destOrd="0" presId="urn:microsoft.com/office/officeart/2011/layout/HexagonRadial"/>
    <dgm:cxn modelId="{3FF4C36C-067D-4556-935C-31E90DFAAD43}" srcId="{F0654BE1-A529-40C8-AFA2-CEE326132B24}" destId="{0007028A-FB76-421A-A6CF-6B2AB057750D}" srcOrd="5" destOrd="0" parTransId="{95E1B11D-28A5-473C-B553-66798114FAF0}" sibTransId="{52D33C0C-C17D-4076-8EF3-BB641D2199E1}"/>
    <dgm:cxn modelId="{4A2E8150-5240-4BEA-839F-3E3CE07DC3B6}" srcId="{F0654BE1-A529-40C8-AFA2-CEE326132B24}" destId="{510E42E1-9B95-47AE-9869-45123E584053}" srcOrd="4" destOrd="0" parTransId="{E7005469-B7B0-48D5-B93C-2F09AC0849AB}" sibTransId="{E420407A-63AA-40BD-BDF9-415166C1F88E}"/>
    <dgm:cxn modelId="{E7EF9381-DF66-468A-98D3-538562D2816E}" type="presOf" srcId="{0007028A-FB76-421A-A6CF-6B2AB057750D}" destId="{0A70FE9D-F234-4CBC-AD7E-6A52BCC18729}" srcOrd="0" destOrd="0" presId="urn:microsoft.com/office/officeart/2011/layout/HexagonRadial"/>
    <dgm:cxn modelId="{F3609F99-B154-4ADB-A069-056819F55A91}" type="presOf" srcId="{5BB91847-8BFE-42C1-BA88-D8620A502481}" destId="{129E68BB-A2EB-469A-BB6F-E660ECDCF28B}" srcOrd="0" destOrd="0" presId="urn:microsoft.com/office/officeart/2011/layout/HexagonRadial"/>
    <dgm:cxn modelId="{C12D70AC-0F34-470F-A028-8D17A22E51D9}" srcId="{F0654BE1-A529-40C8-AFA2-CEE326132B24}" destId="{8DD0C62B-245E-431B-8A45-4E9C42F30029}" srcOrd="1" destOrd="0" parTransId="{3EBF3559-B199-48E3-9118-564C8F438764}" sibTransId="{0A5DFB1B-893E-4E94-A524-777532490A72}"/>
    <dgm:cxn modelId="{BC26BFBE-34A3-473F-8D14-934A6DB09B76}" type="presOf" srcId="{7945BC7D-4F82-4DB6-9D41-31A4170C09D6}" destId="{83834851-0AF7-4D9F-A713-69797BC1E257}" srcOrd="0" destOrd="0" presId="urn:microsoft.com/office/officeart/2011/layout/HexagonRadial"/>
    <dgm:cxn modelId="{297818CA-E223-4561-B736-F7621B7B20A2}" srcId="{F0654BE1-A529-40C8-AFA2-CEE326132B24}" destId="{7945BC7D-4F82-4DB6-9D41-31A4170C09D6}" srcOrd="3" destOrd="0" parTransId="{6D983DD3-9F1F-4A68-B938-DFA085D8F6C8}" sibTransId="{F701A171-A9E3-4352-B7DE-60F7568A422A}"/>
    <dgm:cxn modelId="{CE428DD5-5EA4-4B0C-9BBC-99124AAC59C7}" type="presOf" srcId="{8DD0C62B-245E-431B-8A45-4E9C42F30029}" destId="{F76A2B90-F59C-45B9-BD69-A2398DF9DC6F}" srcOrd="0" destOrd="0" presId="urn:microsoft.com/office/officeart/2011/layout/HexagonRadial"/>
    <dgm:cxn modelId="{5A47B3DD-04A5-4EF8-846E-63B08068B6B1}" type="presOf" srcId="{F0654BE1-A529-40C8-AFA2-CEE326132B24}" destId="{20A7093B-A876-4BE1-AD58-68BE9E7D3AAE}" srcOrd="0" destOrd="0" presId="urn:microsoft.com/office/officeart/2011/layout/HexagonRadial"/>
    <dgm:cxn modelId="{4F5772E8-BC39-4FCB-B0EE-E234057758C6}" srcId="{F0654BE1-A529-40C8-AFA2-CEE326132B24}" destId="{5BB91847-8BFE-42C1-BA88-D8620A502481}" srcOrd="0" destOrd="0" parTransId="{7D4E503F-7A4F-49A2-9386-49DEA4F704EA}" sibTransId="{7DAE61F4-1F4F-4EC8-B17D-D1B261569A23}"/>
    <dgm:cxn modelId="{C4D661EC-D587-45EE-9D54-C70F060B3539}" srcId="{F0654BE1-A529-40C8-AFA2-CEE326132B24}" destId="{8219512F-E97B-408A-B2C5-6EB95E0DFE0D}" srcOrd="2" destOrd="0" parTransId="{7EF4AEF7-659D-4416-9268-8951FE69DE03}" sibTransId="{53C6B375-AAED-4F6F-93E6-43F9303D1D47}"/>
    <dgm:cxn modelId="{DDC876F0-909D-4E4D-BE37-73BE40C6774F}" type="presOf" srcId="{2A70FCAC-5AC9-4D2C-8D75-85DE4FDB994D}" destId="{0752905B-01A7-40CA-A3B2-89D6794F200B}" srcOrd="0" destOrd="0" presId="urn:microsoft.com/office/officeart/2011/layout/HexagonRadial"/>
    <dgm:cxn modelId="{B79E10F9-5D18-4389-BFD9-967E0213D664}" srcId="{2A70FCAC-5AC9-4D2C-8D75-85DE4FDB994D}" destId="{F0654BE1-A529-40C8-AFA2-CEE326132B24}" srcOrd="0" destOrd="0" parTransId="{6BE396FD-0EBF-4BFC-BB0F-58778A38FC51}" sibTransId="{ED55E224-1680-4DB3-A9AA-A0F8A57002C3}"/>
    <dgm:cxn modelId="{83EC6CFD-C6A2-4AE9-A8BD-2B10549EAA3A}" type="presOf" srcId="{510E42E1-9B95-47AE-9869-45123E584053}" destId="{7C33A07F-9532-416D-8FC8-BE520B4F5E4D}" srcOrd="0" destOrd="0" presId="urn:microsoft.com/office/officeart/2011/layout/HexagonRadial"/>
    <dgm:cxn modelId="{C546A22E-E085-4758-AEFF-B2A324DE14E3}" type="presParOf" srcId="{0752905B-01A7-40CA-A3B2-89D6794F200B}" destId="{20A7093B-A876-4BE1-AD58-68BE9E7D3AAE}" srcOrd="0" destOrd="0" presId="urn:microsoft.com/office/officeart/2011/layout/HexagonRadial"/>
    <dgm:cxn modelId="{DDC999E7-F1A8-4EBF-AE5A-4A1D8441FCBC}" type="presParOf" srcId="{0752905B-01A7-40CA-A3B2-89D6794F200B}" destId="{3BF57109-2D80-46EA-8436-3105D9339FBF}" srcOrd="1" destOrd="0" presId="urn:microsoft.com/office/officeart/2011/layout/HexagonRadial"/>
    <dgm:cxn modelId="{6B77A29E-88F3-4685-9571-EC63B3A21251}" type="presParOf" srcId="{3BF57109-2D80-46EA-8436-3105D9339FBF}" destId="{1003E165-EB33-4752-AFBA-EB63637490D5}" srcOrd="0" destOrd="0" presId="urn:microsoft.com/office/officeart/2011/layout/HexagonRadial"/>
    <dgm:cxn modelId="{64F4DC62-D58B-4DDF-9F15-A272DBB295A1}" type="presParOf" srcId="{0752905B-01A7-40CA-A3B2-89D6794F200B}" destId="{129E68BB-A2EB-469A-BB6F-E660ECDCF28B}" srcOrd="2" destOrd="0" presId="urn:microsoft.com/office/officeart/2011/layout/HexagonRadial"/>
    <dgm:cxn modelId="{7C3C34BB-D1A5-4BAF-9C8E-3667BD74A7C4}" type="presParOf" srcId="{0752905B-01A7-40CA-A3B2-89D6794F200B}" destId="{B61C02F5-EC53-460A-A6E3-50356CDC784E}" srcOrd="3" destOrd="0" presId="urn:microsoft.com/office/officeart/2011/layout/HexagonRadial"/>
    <dgm:cxn modelId="{A17093AE-0FD8-4F5A-8872-15A0273835E0}" type="presParOf" srcId="{B61C02F5-EC53-460A-A6E3-50356CDC784E}" destId="{57F27FB3-F02D-409C-9F29-C53D0C43B01C}" srcOrd="0" destOrd="0" presId="urn:microsoft.com/office/officeart/2011/layout/HexagonRadial"/>
    <dgm:cxn modelId="{1DBF0C9F-5BAB-468B-8638-0D46362490B3}" type="presParOf" srcId="{0752905B-01A7-40CA-A3B2-89D6794F200B}" destId="{F76A2B90-F59C-45B9-BD69-A2398DF9DC6F}" srcOrd="4" destOrd="0" presId="urn:microsoft.com/office/officeart/2011/layout/HexagonRadial"/>
    <dgm:cxn modelId="{C7213545-5C8E-45AB-BA69-5DCCF8D333E7}" type="presParOf" srcId="{0752905B-01A7-40CA-A3B2-89D6794F200B}" destId="{E615CD8E-94AC-45A9-A89A-661036BD8DF3}" srcOrd="5" destOrd="0" presId="urn:microsoft.com/office/officeart/2011/layout/HexagonRadial"/>
    <dgm:cxn modelId="{A1C6A216-603D-4A2D-B86F-901C2424BE94}" type="presParOf" srcId="{E615CD8E-94AC-45A9-A89A-661036BD8DF3}" destId="{FDC78EE0-C930-472D-B466-CEA348E88D67}" srcOrd="0" destOrd="0" presId="urn:microsoft.com/office/officeart/2011/layout/HexagonRadial"/>
    <dgm:cxn modelId="{E4E48D8F-BD28-460B-BF99-0D22557A3845}" type="presParOf" srcId="{0752905B-01A7-40CA-A3B2-89D6794F200B}" destId="{E737E516-F7BC-45FD-881D-125F099AD0B7}" srcOrd="6" destOrd="0" presId="urn:microsoft.com/office/officeart/2011/layout/HexagonRadial"/>
    <dgm:cxn modelId="{42A998C4-685E-496E-A8E3-DAFA0586295E}" type="presParOf" srcId="{0752905B-01A7-40CA-A3B2-89D6794F200B}" destId="{ECEC60CF-471E-478A-865F-DA76FD5BD1CB}" srcOrd="7" destOrd="0" presId="urn:microsoft.com/office/officeart/2011/layout/HexagonRadial"/>
    <dgm:cxn modelId="{D476C85F-C1EE-4D00-9A92-96DC2428ACC8}" type="presParOf" srcId="{ECEC60CF-471E-478A-865F-DA76FD5BD1CB}" destId="{287FA81E-B33E-415A-8F5A-26464950ECA8}" srcOrd="0" destOrd="0" presId="urn:microsoft.com/office/officeart/2011/layout/HexagonRadial"/>
    <dgm:cxn modelId="{DEA7CB5F-06C8-4CC9-989B-9758C08D23CE}" type="presParOf" srcId="{0752905B-01A7-40CA-A3B2-89D6794F200B}" destId="{83834851-0AF7-4D9F-A713-69797BC1E257}" srcOrd="8" destOrd="0" presId="urn:microsoft.com/office/officeart/2011/layout/HexagonRadial"/>
    <dgm:cxn modelId="{24D2E1FE-F56A-4D75-A503-341B5C294AD2}" type="presParOf" srcId="{0752905B-01A7-40CA-A3B2-89D6794F200B}" destId="{57CB7525-DD97-4D06-8DD6-2207FBCA16FF}" srcOrd="9" destOrd="0" presId="urn:microsoft.com/office/officeart/2011/layout/HexagonRadial"/>
    <dgm:cxn modelId="{23F31600-E266-45F2-86AF-7D809DB2AB88}" type="presParOf" srcId="{57CB7525-DD97-4D06-8DD6-2207FBCA16FF}" destId="{A9F9986F-298F-4AF8-8442-0606D5F0D43D}" srcOrd="0" destOrd="0" presId="urn:microsoft.com/office/officeart/2011/layout/HexagonRadial"/>
    <dgm:cxn modelId="{1DBA1227-ADAC-4526-9954-C5E379E488D7}" type="presParOf" srcId="{0752905B-01A7-40CA-A3B2-89D6794F200B}" destId="{7C33A07F-9532-416D-8FC8-BE520B4F5E4D}" srcOrd="10" destOrd="0" presId="urn:microsoft.com/office/officeart/2011/layout/HexagonRadial"/>
    <dgm:cxn modelId="{23FA35A0-C76A-429D-8910-5BB9DB9A0BC1}" type="presParOf" srcId="{0752905B-01A7-40CA-A3B2-89D6794F200B}" destId="{9148C31F-5786-415E-9192-169845348AA9}" srcOrd="11" destOrd="0" presId="urn:microsoft.com/office/officeart/2011/layout/HexagonRadial"/>
    <dgm:cxn modelId="{D2ADD046-3C4D-42BC-8A7E-623D5FD90E3E}" type="presParOf" srcId="{9148C31F-5786-415E-9192-169845348AA9}" destId="{5F944982-A36C-435D-A25D-0B405A4F7A53}" srcOrd="0" destOrd="0" presId="urn:microsoft.com/office/officeart/2011/layout/HexagonRadial"/>
    <dgm:cxn modelId="{9FE79625-C695-49FD-BDC5-8FCC857D56AD}" type="presParOf" srcId="{0752905B-01A7-40CA-A3B2-89D6794F200B}" destId="{0A70FE9D-F234-4CBC-AD7E-6A52BCC18729}"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6845A-6CB5-4106-99DE-12F85283B9B7}">
      <dsp:nvSpPr>
        <dsp:cNvPr id="0" name=""/>
        <dsp:cNvSpPr/>
      </dsp:nvSpPr>
      <dsp:spPr>
        <a:xfrm>
          <a:off x="2994421" y="-93017"/>
          <a:ext cx="3504458" cy="3504458"/>
        </a:xfrm>
        <a:prstGeom prst="circularArrow">
          <a:avLst>
            <a:gd name="adj1" fmla="val 4668"/>
            <a:gd name="adj2" fmla="val 272909"/>
            <a:gd name="adj3" fmla="val 12838366"/>
            <a:gd name="adj4" fmla="val 18026110"/>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FCF7B-3D36-4DB4-8025-AA6097E454F3}">
      <dsp:nvSpPr>
        <dsp:cNvPr id="0" name=""/>
        <dsp:cNvSpPr/>
      </dsp:nvSpPr>
      <dsp:spPr>
        <a:xfrm>
          <a:off x="3582006" y="1058"/>
          <a:ext cx="2329289" cy="11646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mn-lt"/>
            </a:rPr>
            <a:t>Align employees around vision/priorities</a:t>
          </a:r>
          <a:endParaRPr lang="en-US" sz="2000" b="1" kern="1200"/>
        </a:p>
      </dsp:txBody>
      <dsp:txXfrm>
        <a:off x="3638859" y="57911"/>
        <a:ext cx="2215583" cy="1050938"/>
      </dsp:txXfrm>
    </dsp:sp>
    <dsp:sp modelId="{30C7F9B5-9493-42F9-9649-9DB85A01F657}">
      <dsp:nvSpPr>
        <dsp:cNvPr id="0" name=""/>
        <dsp:cNvSpPr/>
      </dsp:nvSpPr>
      <dsp:spPr>
        <a:xfrm>
          <a:off x="4840339" y="1259391"/>
          <a:ext cx="2329289" cy="11646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Celebrate Wins</a:t>
          </a:r>
        </a:p>
      </dsp:txBody>
      <dsp:txXfrm>
        <a:off x="4897192" y="1316244"/>
        <a:ext cx="2215583" cy="1050938"/>
      </dsp:txXfrm>
    </dsp:sp>
    <dsp:sp modelId="{4F0643E8-579C-4445-BFAB-2BBA79AF33AA}">
      <dsp:nvSpPr>
        <dsp:cNvPr id="0" name=""/>
        <dsp:cNvSpPr/>
      </dsp:nvSpPr>
      <dsp:spPr>
        <a:xfrm>
          <a:off x="3582006" y="2517724"/>
          <a:ext cx="2329289" cy="11646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Build the MARTA Brand</a:t>
          </a:r>
        </a:p>
      </dsp:txBody>
      <dsp:txXfrm>
        <a:off x="3638859" y="2574577"/>
        <a:ext cx="2215583" cy="1050938"/>
      </dsp:txXfrm>
    </dsp:sp>
    <dsp:sp modelId="{3775D1F2-B330-494E-94CB-A46D83ADEA8A}">
      <dsp:nvSpPr>
        <dsp:cNvPr id="0" name=""/>
        <dsp:cNvSpPr/>
      </dsp:nvSpPr>
      <dsp:spPr>
        <a:xfrm>
          <a:off x="2379757" y="1259391"/>
          <a:ext cx="2329289" cy="11646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Gain New Customers</a:t>
          </a:r>
        </a:p>
      </dsp:txBody>
      <dsp:txXfrm>
        <a:off x="2436610" y="1316244"/>
        <a:ext cx="2215583" cy="1050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7093B-A876-4BE1-AD58-68BE9E7D3AAE}">
      <dsp:nvSpPr>
        <dsp:cNvPr id="0" name=""/>
        <dsp:cNvSpPr/>
      </dsp:nvSpPr>
      <dsp:spPr>
        <a:xfrm>
          <a:off x="968887" y="1344248"/>
          <a:ext cx="1461489" cy="126424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Communications Framework</a:t>
          </a:r>
        </a:p>
      </dsp:txBody>
      <dsp:txXfrm>
        <a:off x="1211076" y="1553751"/>
        <a:ext cx="977111" cy="845241"/>
      </dsp:txXfrm>
    </dsp:sp>
    <dsp:sp modelId="{57F27FB3-F02D-409C-9F29-C53D0C43B01C}">
      <dsp:nvSpPr>
        <dsp:cNvPr id="0" name=""/>
        <dsp:cNvSpPr/>
      </dsp:nvSpPr>
      <dsp:spPr>
        <a:xfrm>
          <a:off x="1884060" y="739391"/>
          <a:ext cx="551415" cy="47511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E68BB-A2EB-469A-BB6F-E660ECDCF28B}">
      <dsp:nvSpPr>
        <dsp:cNvPr id="0" name=""/>
        <dsp:cNvSpPr/>
      </dsp:nvSpPr>
      <dsp:spPr>
        <a:xfrm>
          <a:off x="1103511" y="194413"/>
          <a:ext cx="1197680" cy="103613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301992" y="366123"/>
        <a:ext cx="800718" cy="692714"/>
      </dsp:txXfrm>
    </dsp:sp>
    <dsp:sp modelId="{FDC78EE0-C930-472D-B466-CEA348E88D67}">
      <dsp:nvSpPr>
        <dsp:cNvPr id="0" name=""/>
        <dsp:cNvSpPr/>
      </dsp:nvSpPr>
      <dsp:spPr>
        <a:xfrm>
          <a:off x="2527605" y="1627608"/>
          <a:ext cx="551415" cy="47511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A2B90-F59C-45B9-BD69-A2398DF9DC6F}">
      <dsp:nvSpPr>
        <dsp:cNvPr id="0" name=""/>
        <dsp:cNvSpPr/>
      </dsp:nvSpPr>
      <dsp:spPr>
        <a:xfrm>
          <a:off x="2201923" y="831705"/>
          <a:ext cx="1197680" cy="1036134"/>
        </a:xfrm>
        <a:prstGeom prst="hexagon">
          <a:avLst>
            <a:gd name="adj" fmla="val 28570"/>
            <a:gd name="vf" fmla="val 115470"/>
          </a:avLst>
        </a:prstGeom>
        <a:solidFill>
          <a:schemeClr val="accent2">
            <a:hueOff val="175059"/>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2400404" y="1003415"/>
        <a:ext cx="800718" cy="692714"/>
      </dsp:txXfrm>
    </dsp:sp>
    <dsp:sp modelId="{287FA81E-B33E-415A-8F5A-26464950ECA8}">
      <dsp:nvSpPr>
        <dsp:cNvPr id="0" name=""/>
        <dsp:cNvSpPr/>
      </dsp:nvSpPr>
      <dsp:spPr>
        <a:xfrm>
          <a:off x="2080557" y="2630238"/>
          <a:ext cx="551415" cy="47511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37E516-F7BC-45FD-881D-125F099AD0B7}">
      <dsp:nvSpPr>
        <dsp:cNvPr id="0" name=""/>
        <dsp:cNvSpPr/>
      </dsp:nvSpPr>
      <dsp:spPr>
        <a:xfrm>
          <a:off x="2201923" y="2084547"/>
          <a:ext cx="1197680" cy="1036134"/>
        </a:xfrm>
        <a:prstGeom prst="hexagon">
          <a:avLst>
            <a:gd name="adj" fmla="val 28570"/>
            <a:gd name="vf" fmla="val 115470"/>
          </a:avLst>
        </a:prstGeom>
        <a:solidFill>
          <a:schemeClr val="accent2">
            <a:hueOff val="350119"/>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2400404" y="2256257"/>
        <a:ext cx="800718" cy="692714"/>
      </dsp:txXfrm>
    </dsp:sp>
    <dsp:sp modelId="{A9F9986F-298F-4AF8-8442-0606D5F0D43D}">
      <dsp:nvSpPr>
        <dsp:cNvPr id="0" name=""/>
        <dsp:cNvSpPr/>
      </dsp:nvSpPr>
      <dsp:spPr>
        <a:xfrm>
          <a:off x="971606" y="2734315"/>
          <a:ext cx="551415" cy="47511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34851-0AF7-4D9F-A713-69797BC1E257}">
      <dsp:nvSpPr>
        <dsp:cNvPr id="0" name=""/>
        <dsp:cNvSpPr/>
      </dsp:nvSpPr>
      <dsp:spPr>
        <a:xfrm>
          <a:off x="1103511" y="2722552"/>
          <a:ext cx="1197680" cy="1036134"/>
        </a:xfrm>
        <a:prstGeom prst="hexagon">
          <a:avLst>
            <a:gd name="adj" fmla="val 28570"/>
            <a:gd name="vf" fmla="val 115470"/>
          </a:avLst>
        </a:prstGeom>
        <a:solidFill>
          <a:schemeClr val="accent2">
            <a:hueOff val="525178"/>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301992" y="2894262"/>
        <a:ext cx="800718" cy="692714"/>
      </dsp:txXfrm>
    </dsp:sp>
    <dsp:sp modelId="{5F944982-A36C-435D-A25D-0B405A4F7A53}">
      <dsp:nvSpPr>
        <dsp:cNvPr id="0" name=""/>
        <dsp:cNvSpPr/>
      </dsp:nvSpPr>
      <dsp:spPr>
        <a:xfrm>
          <a:off x="317523" y="1846454"/>
          <a:ext cx="551415" cy="47511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3A07F-9532-416D-8FC8-BE520B4F5E4D}">
      <dsp:nvSpPr>
        <dsp:cNvPr id="0" name=""/>
        <dsp:cNvSpPr/>
      </dsp:nvSpPr>
      <dsp:spPr>
        <a:xfrm>
          <a:off x="0" y="2085260"/>
          <a:ext cx="1197680" cy="1036134"/>
        </a:xfrm>
        <a:prstGeom prst="hexagon">
          <a:avLst>
            <a:gd name="adj" fmla="val 28570"/>
            <a:gd name="vf" fmla="val 115470"/>
          </a:avLst>
        </a:prstGeom>
        <a:solidFill>
          <a:schemeClr val="accent2">
            <a:hueOff val="700238"/>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198481" y="2256970"/>
        <a:ext cx="800718" cy="692714"/>
      </dsp:txXfrm>
    </dsp:sp>
    <dsp:sp modelId="{0A70FE9D-F234-4CBC-AD7E-6A52BCC18729}">
      <dsp:nvSpPr>
        <dsp:cNvPr id="0" name=""/>
        <dsp:cNvSpPr/>
      </dsp:nvSpPr>
      <dsp:spPr>
        <a:xfrm>
          <a:off x="18755" y="881620"/>
          <a:ext cx="1197680" cy="1036134"/>
        </a:xfrm>
        <a:prstGeom prst="hexagon">
          <a:avLst>
            <a:gd name="adj" fmla="val 28570"/>
            <a:gd name="vf" fmla="val 115470"/>
          </a:avLst>
        </a:prstGeom>
        <a:solidFill>
          <a:schemeClr val="accent2">
            <a:hueOff val="875297"/>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217236" y="1053330"/>
        <a:ext cx="800718" cy="69271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1D2036A0-90C9-3347-A44A-3484284CC407}" type="datetimeFigureOut">
              <a:rPr lang="en-US" smtClean="0"/>
              <a:t>10/5/2023</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fld id="{55616330-9B5B-0840-AF03-1EF96EE1A8AA}" type="slidenum">
              <a:rPr lang="en-US" smtClean="0"/>
              <a:t>‹#›</a:t>
            </a:fld>
            <a:endParaRPr lang="en-US"/>
          </a:p>
        </p:txBody>
      </p:sp>
    </p:spTree>
    <p:extLst>
      <p:ext uri="{BB962C8B-B14F-4D97-AF65-F5344CB8AC3E}">
        <p14:creationId xmlns:p14="http://schemas.microsoft.com/office/powerpoint/2010/main" val="374750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of Self</a:t>
            </a:r>
          </a:p>
          <a:p>
            <a:r>
              <a:rPr lang="en-US" dirty="0"/>
              <a:t>Transit story</a:t>
            </a:r>
          </a:p>
        </p:txBody>
      </p:sp>
      <p:sp>
        <p:nvSpPr>
          <p:cNvPr id="4" name="Slide Number Placeholder 3"/>
          <p:cNvSpPr>
            <a:spLocks noGrp="1"/>
          </p:cNvSpPr>
          <p:nvPr>
            <p:ph type="sldNum" sz="quarter" idx="5"/>
          </p:nvPr>
        </p:nvSpPr>
        <p:spPr/>
        <p:txBody>
          <a:bodyPr/>
          <a:lstStyle/>
          <a:p>
            <a:fld id="{55616330-9B5B-0840-AF03-1EF96EE1A8AA}" type="slidenum">
              <a:rPr lang="en-US" smtClean="0"/>
              <a:t>1</a:t>
            </a:fld>
            <a:endParaRPr lang="en-US"/>
          </a:p>
        </p:txBody>
      </p:sp>
    </p:spTree>
    <p:extLst>
      <p:ext uri="{BB962C8B-B14F-4D97-AF65-F5344CB8AC3E}">
        <p14:creationId xmlns:p14="http://schemas.microsoft.com/office/powerpoint/2010/main" val="235408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Keith had Ride with Respect, Jeff had Lines and Dots</a:t>
            </a:r>
          </a:p>
          <a:p>
            <a:r>
              <a:rPr lang="en-US"/>
              <a:t>Heroes was pandemic framework. </a:t>
            </a:r>
          </a:p>
          <a:p>
            <a:r>
              <a:rPr lang="en-US"/>
              <a:t>We are now past that and we need a new framework to open the path forward. </a:t>
            </a:r>
          </a:p>
          <a:p>
            <a:r>
              <a:rPr lang="en-US"/>
              <a:t>Ask: bless and develop out a full year plan with tactics/timeline to present to </a:t>
            </a:r>
            <a:r>
              <a:rPr lang="en-US" err="1"/>
              <a:t>cteam</a:t>
            </a:r>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13</a:t>
            </a:fld>
            <a:endParaRPr lang="en-US"/>
          </a:p>
        </p:txBody>
      </p:sp>
    </p:spTree>
    <p:extLst>
      <p:ext uri="{BB962C8B-B14F-4D97-AF65-F5344CB8AC3E}">
        <p14:creationId xmlns:p14="http://schemas.microsoft.com/office/powerpoint/2010/main" val="264383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rPr>
              <a:t>If We… </a:t>
            </a:r>
            <a:br>
              <a:rPr lang="en-US" sz="1200">
                <a:effectLst/>
                <a:latin typeface="Calibri" panose="020F0502020204030204" pitchFamily="34" charset="0"/>
                <a:ea typeface="Calibri" panose="020F0502020204030204" pitchFamily="34" charset="0"/>
              </a:rPr>
            </a:br>
            <a:r>
              <a:rPr lang="en-US" sz="1200">
                <a:effectLst/>
                <a:latin typeface="Calibri" panose="020F0502020204030204" pitchFamily="34" charset="0"/>
                <a:ea typeface="Calibri" panose="020F0502020204030204" pitchFamily="34" charset="0"/>
              </a:rPr>
              <a:t>●</a:t>
            </a:r>
            <a:r>
              <a:rPr lang="en-US" sz="1200">
                <a:effectLst/>
                <a:latin typeface="Times New Roman" panose="02020603050405020304" pitchFamily="18" charset="0"/>
                <a:ea typeface="Calibri" panose="020F0502020204030204" pitchFamily="34" charset="0"/>
              </a:rPr>
              <a:t>     </a:t>
            </a:r>
            <a:r>
              <a:rPr lang="en-US" sz="1200">
                <a:effectLst/>
                <a:latin typeface="Calibri" panose="020F0502020204030204" pitchFamily="34" charset="0"/>
                <a:ea typeface="Calibri" panose="020F0502020204030204" pitchFamily="34" charset="0"/>
              </a:rPr>
              <a:t>Create and execute a framework through which to communicate MARTA news </a:t>
            </a:r>
            <a:br>
              <a:rPr lang="en-US" sz="1200">
                <a:effectLst/>
                <a:latin typeface="Calibri" panose="020F0502020204030204" pitchFamily="34" charset="0"/>
                <a:ea typeface="Calibri" panose="020F0502020204030204" pitchFamily="34" charset="0"/>
              </a:rPr>
            </a:br>
            <a:r>
              <a:rPr lang="en-US" sz="1200" b="1">
                <a:effectLst/>
                <a:latin typeface="Calibri" panose="020F0502020204030204" pitchFamily="34" charset="0"/>
                <a:ea typeface="Calibri" panose="020F0502020204030204" pitchFamily="34" charset="0"/>
              </a:rPr>
              <a:t>Then We…</a:t>
            </a:r>
            <a:br>
              <a:rPr lang="en-US" sz="1200">
                <a:effectLst/>
                <a:latin typeface="Calibri" panose="020F0502020204030204" pitchFamily="34" charset="0"/>
                <a:ea typeface="Calibri" panose="020F0502020204030204" pitchFamily="34" charset="0"/>
              </a:rPr>
            </a:br>
            <a:r>
              <a:rPr lang="en-US" sz="1200">
                <a:effectLst/>
                <a:latin typeface="Calibri" panose="020F0502020204030204" pitchFamily="34" charset="0"/>
                <a:ea typeface="Calibri" panose="020F0502020204030204" pitchFamily="34" charset="0"/>
              </a:rPr>
              <a:t>●</a:t>
            </a:r>
            <a:r>
              <a:rPr lang="en-US" sz="1200">
                <a:effectLst/>
                <a:latin typeface="Times New Roman" panose="02020603050405020304" pitchFamily="18" charset="0"/>
                <a:ea typeface="Calibri" panose="020F0502020204030204" pitchFamily="34" charset="0"/>
              </a:rPr>
              <a:t>     </a:t>
            </a:r>
            <a:r>
              <a:rPr lang="en-US" sz="1200">
                <a:effectLst/>
                <a:latin typeface="Calibri" panose="020F0502020204030204" pitchFamily="34" charset="0"/>
                <a:ea typeface="Calibri" panose="020F0502020204030204" pitchFamily="34" charset="0"/>
              </a:rPr>
              <a:t>Are able to better manage the communications needs of the Authority and communicate more effectively and strategically everything MARTA is doing with internal and external audiences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rPr>
              <a:t>So That…</a:t>
            </a:r>
            <a:br>
              <a:rPr lang="en-US" sz="1200">
                <a:effectLst/>
                <a:latin typeface="Calibri" panose="020F0502020204030204" pitchFamily="34" charset="0"/>
                <a:ea typeface="Calibri" panose="020F0502020204030204" pitchFamily="34" charset="0"/>
              </a:rPr>
            </a:br>
            <a:r>
              <a:rPr lang="en-US" sz="1200">
                <a:effectLst/>
                <a:latin typeface="Calibri" panose="020F0502020204030204" pitchFamily="34" charset="0"/>
                <a:ea typeface="Calibri" panose="020F0502020204030204" pitchFamily="34" charset="0"/>
              </a:rPr>
              <a:t>●</a:t>
            </a:r>
            <a:r>
              <a:rPr lang="en-US" sz="1200">
                <a:effectLst/>
                <a:latin typeface="Times New Roman" panose="02020603050405020304" pitchFamily="18" charset="0"/>
                <a:ea typeface="Calibri" panose="020F0502020204030204" pitchFamily="34" charset="0"/>
              </a:rPr>
              <a:t>      </a:t>
            </a:r>
            <a:r>
              <a:rPr lang="en-US" sz="1200">
                <a:effectLst/>
                <a:latin typeface="Calibri" panose="020F0502020204030204" pitchFamily="34" charset="0"/>
                <a:ea typeface="Calibri" panose="020F0502020204030204" pitchFamily="34" charset="0"/>
              </a:rPr>
              <a:t>Customers and employees feel informed, supported, and engaged with MARTA, positive media coverage and public sentiment increases, and employee morale improves.</a:t>
            </a:r>
            <a:br>
              <a:rPr lang="en-US" sz="1200">
                <a:effectLst/>
                <a:latin typeface="Calibri" panose="020F0502020204030204" pitchFamily="34" charset="0"/>
                <a:ea typeface="Calibri" panose="020F0502020204030204" pitchFamily="34" charset="0"/>
              </a:rPr>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14</a:t>
            </a:fld>
            <a:endParaRPr lang="en-US"/>
          </a:p>
        </p:txBody>
      </p:sp>
    </p:spTree>
    <p:extLst>
      <p:ext uri="{BB962C8B-B14F-4D97-AF65-F5344CB8AC3E}">
        <p14:creationId xmlns:p14="http://schemas.microsoft.com/office/powerpoint/2010/main" val="89669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2</a:t>
            </a:fld>
            <a:endParaRPr lang="en-US"/>
          </a:p>
        </p:txBody>
      </p:sp>
    </p:spTree>
    <p:extLst>
      <p:ext uri="{BB962C8B-B14F-4D97-AF65-F5344CB8AC3E}">
        <p14:creationId xmlns:p14="http://schemas.microsoft.com/office/powerpoint/2010/main" val="415524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the External Affairs team is proposing is that we adopt the SEE MARTA framework to denote the Collie Greenwood era of MARTA, which will allow us to focus on the three major initiatives we are undertaking, which all fall into Service, Experience or Expansion</a:t>
            </a:r>
          </a:p>
        </p:txBody>
      </p:sp>
      <p:sp>
        <p:nvSpPr>
          <p:cNvPr id="4" name="Slide Number Placeholder 3"/>
          <p:cNvSpPr>
            <a:spLocks noGrp="1"/>
          </p:cNvSpPr>
          <p:nvPr>
            <p:ph type="sldNum" sz="quarter" idx="5"/>
          </p:nvPr>
        </p:nvSpPr>
        <p:spPr/>
        <p:txBody>
          <a:bodyPr/>
          <a:lstStyle/>
          <a:p>
            <a:fld id="{55616330-9B5B-0840-AF03-1EF96EE1A8AA}" type="slidenum">
              <a:rPr lang="en-US" smtClean="0"/>
              <a:t>4</a:t>
            </a:fld>
            <a:endParaRPr lang="en-US"/>
          </a:p>
        </p:txBody>
      </p:sp>
    </p:spTree>
    <p:extLst>
      <p:ext uri="{BB962C8B-B14F-4D97-AF65-F5344CB8AC3E}">
        <p14:creationId xmlns:p14="http://schemas.microsoft.com/office/powerpoint/2010/main" val="78901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Trio – three legs of the stool – first one is Service.</a:t>
            </a:r>
          </a:p>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tab pos="457200" algn="l"/>
              </a:tabLst>
              <a:defRPr/>
            </a:pPr>
            <a:endPar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Service: Investing in our people and restoring bus and rail l service to pre-pandemic levels</a:t>
            </a:r>
          </a:p>
          <a:p>
            <a:pPr marL="0" marR="0" lvl="0" indent="0">
              <a:spcBef>
                <a:spcPts val="0"/>
              </a:spcBef>
              <a:spcAft>
                <a:spcPts val="0"/>
              </a:spcAft>
              <a:buSzPts val="1000"/>
              <a:buFont typeface="Symbol" panose="05050102010706020507" pitchFamily="18" charset="2"/>
              <a:buNone/>
              <a:tabLst>
                <a:tab pos="457200" algn="l"/>
              </a:tabLst>
            </a:pPr>
            <a:endPar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Big wins might have their own marketing campaigns. </a:t>
            </a:r>
          </a:p>
          <a:p>
            <a:pPr marL="0" marR="0" lvl="0" indent="0">
              <a:spcBef>
                <a:spcPts val="0"/>
              </a:spcBef>
              <a:spcAft>
                <a:spcPts val="0"/>
              </a:spcAft>
              <a:buSzPts val="1000"/>
              <a:buFont typeface="Symbol" panose="05050102010706020507" pitchFamily="18" charset="2"/>
              <a:buNone/>
              <a:tabLst>
                <a:tab pos="457200" algn="l"/>
              </a:tabLst>
            </a:pPr>
            <a:r>
              <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Part of board presentations, community meetings, etc. </a:t>
            </a:r>
          </a:p>
          <a:p>
            <a:pPr marL="0" marR="0" lvl="0" indent="0">
              <a:spcBef>
                <a:spcPts val="0"/>
              </a:spcBef>
              <a:spcAft>
                <a:spcPts val="0"/>
              </a:spcAft>
              <a:buSzPts val="1000"/>
              <a:buFont typeface="Symbol" panose="05050102010706020507" pitchFamily="18" charset="2"/>
              <a:buNone/>
              <a:tabLst>
                <a:tab pos="457200" algn="l"/>
              </a:tabLst>
            </a:pPr>
            <a:r>
              <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CAD/AVL – Computer Assisted Dispatch – Auto Vehicle Locator</a:t>
            </a:r>
          </a:p>
          <a:p>
            <a:pPr marL="0" marR="0" lvl="0" indent="0">
              <a:spcBef>
                <a:spcPts val="0"/>
              </a:spcBef>
              <a:spcAft>
                <a:spcPts val="0"/>
              </a:spcAft>
              <a:buSzPts val="1000"/>
              <a:buFont typeface="Symbol" panose="05050102010706020507" pitchFamily="18" charset="2"/>
              <a:buNone/>
              <a:tabLst>
                <a:tab pos="457200" algn="l"/>
              </a:tabLst>
            </a:pPr>
            <a:endParaRPr lang="en-US" sz="18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5616330-9B5B-0840-AF03-1EF96EE1A8AA}" type="slidenum">
              <a:rPr lang="en-US" smtClean="0"/>
              <a:t>5</a:t>
            </a:fld>
            <a:endParaRPr lang="en-US"/>
          </a:p>
        </p:txBody>
      </p:sp>
    </p:spTree>
    <p:extLst>
      <p:ext uri="{BB962C8B-B14F-4D97-AF65-F5344CB8AC3E}">
        <p14:creationId xmlns:p14="http://schemas.microsoft.com/office/powerpoint/2010/main" val="96329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Experience: Investing in more robust maintenance, technology and the “dots,” the places we connect</a:t>
            </a: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More about customer experience – how people “feel” about riding MARTA, not necessarily service (i.e. head ways, on-time)</a:t>
            </a:r>
            <a:endParaRPr lang="en-US" sz="1200">
              <a:solidFill>
                <a:srgbClr val="0E101A"/>
              </a:solidFill>
              <a:effectLst/>
              <a:latin typeface="Calibri" panose="020F0502020204030204" pitchFamily="34" charset="0"/>
              <a:ea typeface="Calibri" panose="020F0502020204030204" pitchFamily="34" charset="0"/>
              <a:cs typeface="Times New Roman" panose="02020603050405020304" pitchFamily="18" charset="0"/>
            </a:endParaRPr>
          </a:p>
          <a:p>
            <a:r>
              <a:rPr lang="en-US"/>
              <a:t>Enhancing the “sense of place” – from stations to TOD</a:t>
            </a:r>
          </a:p>
        </p:txBody>
      </p:sp>
      <p:sp>
        <p:nvSpPr>
          <p:cNvPr id="4" name="Slide Number Placeholder 3"/>
          <p:cNvSpPr>
            <a:spLocks noGrp="1"/>
          </p:cNvSpPr>
          <p:nvPr>
            <p:ph type="sldNum" sz="quarter" idx="5"/>
          </p:nvPr>
        </p:nvSpPr>
        <p:spPr/>
        <p:txBody>
          <a:bodyPr/>
          <a:lstStyle/>
          <a:p>
            <a:fld id="{55616330-9B5B-0840-AF03-1EF96EE1A8AA}" type="slidenum">
              <a:rPr lang="en-US" smtClean="0"/>
              <a:t>6</a:t>
            </a:fld>
            <a:endParaRPr lang="en-US"/>
          </a:p>
        </p:txBody>
      </p:sp>
    </p:spTree>
    <p:extLst>
      <p:ext uri="{BB962C8B-B14F-4D97-AF65-F5344CB8AC3E}">
        <p14:creationId xmlns:p14="http://schemas.microsoft.com/office/powerpoint/2010/main" val="122838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Expansion: Deliver the state of good repair and expansion programs </a:t>
            </a:r>
          </a:p>
          <a:p>
            <a:pPr marL="0" marR="0" lvl="0" indent="0">
              <a:spcBef>
                <a:spcPts val="0"/>
              </a:spcBef>
              <a:spcAft>
                <a:spcPts val="0"/>
              </a:spcAft>
              <a:buSzPts val="1000"/>
              <a:buFont typeface="Symbol" panose="05050102010706020507" pitchFamily="18" charset="2"/>
              <a:buNone/>
              <a:tabLst>
                <a:tab pos="457200" algn="l"/>
              </a:tabLst>
            </a:pPr>
            <a:endPar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Drumbeat of milestones, half-birthdays for all these projects </a:t>
            </a: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Puts all these different projects under one umbrella. </a:t>
            </a:r>
          </a:p>
          <a:p>
            <a:pPr marL="0" marR="0" lvl="0" indent="0">
              <a:spcBef>
                <a:spcPts val="0"/>
              </a:spcBef>
              <a:spcAft>
                <a:spcPts val="0"/>
              </a:spcAft>
              <a:buSzPts val="1000"/>
              <a:buFont typeface="Symbol" panose="05050102010706020507" pitchFamily="18" charset="2"/>
              <a:buNone/>
              <a:tabLst>
                <a:tab pos="457200" algn="l"/>
              </a:tabLst>
            </a:pPr>
            <a:endParaRPr lang="en-US" sz="120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Allows us to frame each win around same theme – i.e. </a:t>
            </a:r>
            <a:r>
              <a:rPr lang="en-US" sz="1200" err="1">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Summergill</a:t>
            </a:r>
            <a:r>
              <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 BRT</a:t>
            </a: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Can claim ownership with SEE message</a:t>
            </a:r>
          </a:p>
          <a:p>
            <a:pPr marL="0" marR="0" lvl="0" indent="0">
              <a:spcBef>
                <a:spcPts val="0"/>
              </a:spcBef>
              <a:spcAft>
                <a:spcPts val="0"/>
              </a:spcAft>
              <a:buSzPts val="1000"/>
              <a:buFont typeface="Symbol" panose="05050102010706020507" pitchFamily="18" charset="2"/>
              <a:buNone/>
              <a:tabLst>
                <a:tab pos="457200" algn="l"/>
              </a:tabLst>
            </a:pPr>
            <a:endPar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a:solidFill>
                  <a:srgbClr val="0E101A"/>
                </a:solidFill>
                <a:effectLst/>
                <a:latin typeface="Times New Roman" panose="02020603050405020304" pitchFamily="18" charset="0"/>
                <a:ea typeface="Calibri" panose="020F0502020204030204" pitchFamily="34" charset="0"/>
                <a:cs typeface="Times New Roman" panose="02020603050405020304" pitchFamily="18" charset="0"/>
              </a:rPr>
              <a:t>Gives YOU and everyone at MARTA the framework to talk about your accomplishments</a:t>
            </a:r>
            <a:endParaRPr lang="en-US" sz="1200">
              <a:solidFill>
                <a:srgbClr val="0E101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7</a:t>
            </a:fld>
            <a:endParaRPr lang="en-US"/>
          </a:p>
        </p:txBody>
      </p:sp>
    </p:spTree>
    <p:extLst>
      <p:ext uri="{BB962C8B-B14F-4D97-AF65-F5344CB8AC3E}">
        <p14:creationId xmlns:p14="http://schemas.microsoft.com/office/powerpoint/2010/main" val="23443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Luz’s internal newsletter</a:t>
            </a:r>
          </a:p>
          <a:p>
            <a:r>
              <a:rPr lang="en-US"/>
              <a:t>Rhonda MARTA News Network </a:t>
            </a:r>
          </a:p>
        </p:txBody>
      </p:sp>
      <p:sp>
        <p:nvSpPr>
          <p:cNvPr id="4" name="Slide Number Placeholder 3"/>
          <p:cNvSpPr>
            <a:spLocks noGrp="1"/>
          </p:cNvSpPr>
          <p:nvPr>
            <p:ph type="sldNum" sz="quarter" idx="5"/>
          </p:nvPr>
        </p:nvSpPr>
        <p:spPr/>
        <p:txBody>
          <a:bodyPr/>
          <a:lstStyle/>
          <a:p>
            <a:fld id="{55616330-9B5B-0840-AF03-1EF96EE1A8AA}" type="slidenum">
              <a:rPr lang="en-US" smtClean="0"/>
              <a:t>8</a:t>
            </a:fld>
            <a:endParaRPr lang="en-US"/>
          </a:p>
        </p:txBody>
      </p:sp>
    </p:spTree>
    <p:extLst>
      <p:ext uri="{BB962C8B-B14F-4D97-AF65-F5344CB8AC3E}">
        <p14:creationId xmlns:p14="http://schemas.microsoft.com/office/powerpoint/2010/main" val="285031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Luz’s internal newsletter</a:t>
            </a:r>
          </a:p>
          <a:p>
            <a:r>
              <a:rPr lang="en-US"/>
              <a:t>Rhonda MARTA News Network </a:t>
            </a:r>
          </a:p>
        </p:txBody>
      </p:sp>
      <p:sp>
        <p:nvSpPr>
          <p:cNvPr id="4" name="Slide Number Placeholder 3"/>
          <p:cNvSpPr>
            <a:spLocks noGrp="1"/>
          </p:cNvSpPr>
          <p:nvPr>
            <p:ph type="sldNum" sz="quarter" idx="5"/>
          </p:nvPr>
        </p:nvSpPr>
        <p:spPr/>
        <p:txBody>
          <a:bodyPr/>
          <a:lstStyle/>
          <a:p>
            <a:fld id="{55616330-9B5B-0840-AF03-1EF96EE1A8AA}" type="slidenum">
              <a:rPr lang="en-US" smtClean="0"/>
              <a:t>9</a:t>
            </a:fld>
            <a:endParaRPr lang="en-US"/>
          </a:p>
        </p:txBody>
      </p:sp>
    </p:spTree>
    <p:extLst>
      <p:ext uri="{BB962C8B-B14F-4D97-AF65-F5344CB8AC3E}">
        <p14:creationId xmlns:p14="http://schemas.microsoft.com/office/powerpoint/2010/main" val="190709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10</a:t>
            </a:fld>
            <a:endParaRPr lang="en-US"/>
          </a:p>
        </p:txBody>
      </p:sp>
    </p:spTree>
    <p:extLst>
      <p:ext uri="{BB962C8B-B14F-4D97-AF65-F5344CB8AC3E}">
        <p14:creationId xmlns:p14="http://schemas.microsoft.com/office/powerpoint/2010/main" val="3556876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6540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63435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5" name="Footer Placeholder 4">
            <a:extLst>
              <a:ext uri="{FF2B5EF4-FFF2-40B4-BE49-F238E27FC236}">
                <a16:creationId xmlns:a16="http://schemas.microsoft.com/office/drawing/2014/main" id="{087A5EA3-6C47-5A44-8662-8E5900FDA3CA}"/>
              </a:ext>
            </a:extLst>
          </p:cNvPr>
          <p:cNvSpPr>
            <a:spLocks noGrp="1"/>
          </p:cNvSpPr>
          <p:nvPr>
            <p:ph type="ftr" sz="quarter" idx="11"/>
          </p:nvPr>
        </p:nvSpPr>
        <p:spPr/>
        <p:txBody>
          <a:bodyPr/>
          <a:lstStyle/>
          <a:p>
            <a:endParaRPr lang="en-US" sz="1000"/>
          </a:p>
        </p:txBody>
      </p:sp>
      <p:sp>
        <p:nvSpPr>
          <p:cNvPr id="6" name="Slide Number Placeholder 5">
            <a:extLst>
              <a:ext uri="{FF2B5EF4-FFF2-40B4-BE49-F238E27FC236}">
                <a16:creationId xmlns:a16="http://schemas.microsoft.com/office/drawing/2014/main" id="{62647EC2-682A-1943-95E4-57B9D86642CE}"/>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43716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96292D-AEDD-1C41-A030-DA9D7FD38A60}"/>
              </a:ext>
            </a:extLst>
          </p:cNvPr>
          <p:cNvSpPr>
            <a:spLocks noGrp="1"/>
          </p:cNvSpPr>
          <p:nvPr>
            <p:ph type="ftr" sz="quarter" idx="11"/>
          </p:nvPr>
        </p:nvSpPr>
        <p:spPr/>
        <p:txBody>
          <a:bodyPr/>
          <a:lstStyle/>
          <a:p>
            <a:endParaRPr lang="en-US" sz="1000"/>
          </a:p>
        </p:txBody>
      </p:sp>
      <p:sp>
        <p:nvSpPr>
          <p:cNvPr id="5" name="Slide Number Placeholder 4">
            <a:extLst>
              <a:ext uri="{FF2B5EF4-FFF2-40B4-BE49-F238E27FC236}">
                <a16:creationId xmlns:a16="http://schemas.microsoft.com/office/drawing/2014/main" id="{FAD26CA5-846D-0E4E-A11F-EDB804BC2F8C}"/>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858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6" name="Footer Placeholder 5">
            <a:extLst>
              <a:ext uri="{FF2B5EF4-FFF2-40B4-BE49-F238E27FC236}">
                <a16:creationId xmlns:a16="http://schemas.microsoft.com/office/drawing/2014/main" id="{8CA58391-0E26-6F40-8D1A-9475607A3B1D}"/>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C357CAA4-F8FB-9042-ABF2-C7200DCC4EA4}"/>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94592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5" name="Footer Placeholder 4">
            <a:extLst>
              <a:ext uri="{FF2B5EF4-FFF2-40B4-BE49-F238E27FC236}">
                <a16:creationId xmlns:a16="http://schemas.microsoft.com/office/drawing/2014/main" id="{E5FFA479-6C69-914F-B328-DFA290BECEEB}"/>
              </a:ext>
            </a:extLst>
          </p:cNvPr>
          <p:cNvSpPr>
            <a:spLocks noGrp="1"/>
          </p:cNvSpPr>
          <p:nvPr>
            <p:ph type="ftr" sz="quarter" idx="16"/>
          </p:nvPr>
        </p:nvSpPr>
        <p:spPr/>
        <p:txBody>
          <a:bodyPr/>
          <a:lstStyle/>
          <a:p>
            <a:endParaRPr lang="en-US" sz="1000"/>
          </a:p>
        </p:txBody>
      </p:sp>
      <p:sp>
        <p:nvSpPr>
          <p:cNvPr id="6" name="Slide Number Placeholder 5">
            <a:extLst>
              <a:ext uri="{FF2B5EF4-FFF2-40B4-BE49-F238E27FC236}">
                <a16:creationId xmlns:a16="http://schemas.microsoft.com/office/drawing/2014/main" id="{AC93FE46-1DDB-AD4C-BDC3-FAEC034BD447}"/>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12397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5424257-CE29-7E41-9C64-72B17CE43E8C}"/>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25A09E0D-92BA-654D-A01E-71ED741EDDC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3625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89FD39DB-3361-894B-9399-83E6883DFF0B}"/>
              </a:ext>
            </a:extLst>
          </p:cNvPr>
          <p:cNvSpPr>
            <a:spLocks noGrp="1"/>
          </p:cNvSpPr>
          <p:nvPr>
            <p:ph type="ftr" sz="quarter" idx="18"/>
          </p:nvPr>
        </p:nvSpPr>
        <p:spPr/>
        <p:txBody>
          <a:bodyPr/>
          <a:lstStyle/>
          <a:p>
            <a:endParaRPr lang="en-US" sz="1000"/>
          </a:p>
        </p:txBody>
      </p:sp>
      <p:sp>
        <p:nvSpPr>
          <p:cNvPr id="13" name="Slide Number Placeholder 12">
            <a:extLst>
              <a:ext uri="{FF2B5EF4-FFF2-40B4-BE49-F238E27FC236}">
                <a16:creationId xmlns:a16="http://schemas.microsoft.com/office/drawing/2014/main" id="{E9B7836D-72F7-974E-B7E4-45F6D988DB5C}"/>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93481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4587B64F-1A6F-714B-B2A5-BB1BD0259E66}"/>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DF87E805-1743-504D-9BC4-83700CAD0F7C}"/>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03883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228168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7" name="Slide Number Placeholder 6">
            <a:extLst>
              <a:ext uri="{FF2B5EF4-FFF2-40B4-BE49-F238E27FC236}">
                <a16:creationId xmlns:a16="http://schemas.microsoft.com/office/drawing/2014/main" id="{133DB04B-6F69-E14B-9E3B-8AAEDC71FDB2}"/>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
        <p:nvSpPr>
          <p:cNvPr id="8" name="Footer Placeholder 7">
            <a:extLst>
              <a:ext uri="{FF2B5EF4-FFF2-40B4-BE49-F238E27FC236}">
                <a16:creationId xmlns:a16="http://schemas.microsoft.com/office/drawing/2014/main" id="{DAFB24E3-27FD-4A40-80C1-382134D60238}"/>
              </a:ext>
            </a:extLst>
          </p:cNvPr>
          <p:cNvSpPr>
            <a:spLocks noGrp="1"/>
          </p:cNvSpPr>
          <p:nvPr>
            <p:ph type="ftr" sz="quarter" idx="17"/>
          </p:nvPr>
        </p:nvSpPr>
        <p:spPr/>
        <p:txBody>
          <a:bodyPr/>
          <a:lstStyle/>
          <a:p>
            <a:endParaRPr lang="en-US" sz="1000"/>
          </a:p>
        </p:txBody>
      </p:sp>
    </p:spTree>
    <p:extLst>
      <p:ext uri="{BB962C8B-B14F-4D97-AF65-F5344CB8AC3E}">
        <p14:creationId xmlns:p14="http://schemas.microsoft.com/office/powerpoint/2010/main" val="220191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45910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23AE0541-8F01-6345-9FB8-EC676E3D143C}"/>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82EB0C65-6945-4649-B242-8DA2875AE866}"/>
              </a:ext>
            </a:extLst>
          </p:cNvPr>
          <p:cNvSpPr>
            <a:spLocks noGrp="1"/>
          </p:cNvSpPr>
          <p:nvPr>
            <p:ph type="ftr" sz="quarter" idx="18"/>
          </p:nvPr>
        </p:nvSpPr>
        <p:spPr/>
        <p:txBody>
          <a:bodyPr/>
          <a:lstStyle/>
          <a:p>
            <a:endParaRPr lang="en-US" sz="1000"/>
          </a:p>
        </p:txBody>
      </p:sp>
    </p:spTree>
    <p:extLst>
      <p:ext uri="{BB962C8B-B14F-4D97-AF65-F5344CB8AC3E}">
        <p14:creationId xmlns:p14="http://schemas.microsoft.com/office/powerpoint/2010/main" val="212412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CE2781F2-5F75-9646-98CD-02EDF2D6B6A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
        <p:nvSpPr>
          <p:cNvPr id="10" name="Footer Placeholder 9">
            <a:extLst>
              <a:ext uri="{FF2B5EF4-FFF2-40B4-BE49-F238E27FC236}">
                <a16:creationId xmlns:a16="http://schemas.microsoft.com/office/drawing/2014/main" id="{BFE3FBC8-4C7B-F34C-8E45-90F49545CF28}"/>
              </a:ext>
            </a:extLst>
          </p:cNvPr>
          <p:cNvSpPr>
            <a:spLocks noGrp="1"/>
          </p:cNvSpPr>
          <p:nvPr>
            <p:ph type="ftr" sz="quarter" idx="19"/>
          </p:nvPr>
        </p:nvSpPr>
        <p:spPr/>
        <p:txBody>
          <a:bodyPr/>
          <a:lstStyle/>
          <a:p>
            <a:endParaRPr lang="en-US" sz="1000"/>
          </a:p>
        </p:txBody>
      </p:sp>
    </p:spTree>
    <p:extLst>
      <p:ext uri="{BB962C8B-B14F-4D97-AF65-F5344CB8AC3E}">
        <p14:creationId xmlns:p14="http://schemas.microsoft.com/office/powerpoint/2010/main" val="252072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2E9CEFFE-76FD-3F47-A53A-65E107D220EB}"/>
              </a:ext>
            </a:extLst>
          </p:cNvPr>
          <p:cNvSpPr>
            <a:spLocks noGrp="1"/>
          </p:cNvSpPr>
          <p:nvPr>
            <p:ph type="ftr" sz="quarter" idx="18"/>
          </p:nvPr>
        </p:nvSpPr>
        <p:spPr/>
        <p:txBody>
          <a:bodyPr/>
          <a:lstStyle/>
          <a:p>
            <a:endParaRPr lang="en-US" sz="1000"/>
          </a:p>
        </p:txBody>
      </p:sp>
      <p:sp>
        <p:nvSpPr>
          <p:cNvPr id="15" name="Slide Number Placeholder 14">
            <a:extLst>
              <a:ext uri="{FF2B5EF4-FFF2-40B4-BE49-F238E27FC236}">
                <a16:creationId xmlns:a16="http://schemas.microsoft.com/office/drawing/2014/main" id="{97A66DC4-0B76-F44C-9824-28A94B137794}"/>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4160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10" name="Footer Placeholder 9">
            <a:extLst>
              <a:ext uri="{FF2B5EF4-FFF2-40B4-BE49-F238E27FC236}">
                <a16:creationId xmlns:a16="http://schemas.microsoft.com/office/drawing/2014/main" id="{9B86471E-D780-034D-828D-6A292E1DA26A}"/>
              </a:ext>
            </a:extLst>
          </p:cNvPr>
          <p:cNvSpPr>
            <a:spLocks noGrp="1"/>
          </p:cNvSpPr>
          <p:nvPr>
            <p:ph type="ftr" sz="quarter" idx="11"/>
          </p:nvPr>
        </p:nvSpPr>
        <p:spPr/>
        <p:txBody>
          <a:bodyPr/>
          <a:lstStyle/>
          <a:p>
            <a:endParaRPr lang="en-US" sz="1000"/>
          </a:p>
        </p:txBody>
      </p:sp>
      <p:sp>
        <p:nvSpPr>
          <p:cNvPr id="12" name="Slide Number Placeholder 11">
            <a:extLst>
              <a:ext uri="{FF2B5EF4-FFF2-40B4-BE49-F238E27FC236}">
                <a16:creationId xmlns:a16="http://schemas.microsoft.com/office/drawing/2014/main" id="{4BBCC806-893E-F548-A2AE-A8EB49BF537A}"/>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7342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B3AE921-0D22-5A4C-9D40-1664F3541D2B}"/>
              </a:ext>
            </a:extLst>
          </p:cNvPr>
          <p:cNvSpPr>
            <a:spLocks noGrp="1"/>
          </p:cNvSpPr>
          <p:nvPr>
            <p:ph type="ftr" sz="quarter" idx="11"/>
          </p:nvPr>
        </p:nvSpPr>
        <p:spPr/>
        <p:txBody>
          <a:bodyPr/>
          <a:lstStyle/>
          <a:p>
            <a:endParaRPr lang="en-US" sz="1000"/>
          </a:p>
        </p:txBody>
      </p:sp>
      <p:sp>
        <p:nvSpPr>
          <p:cNvPr id="11" name="Slide Number Placeholder 10">
            <a:extLst>
              <a:ext uri="{FF2B5EF4-FFF2-40B4-BE49-F238E27FC236}">
                <a16:creationId xmlns:a16="http://schemas.microsoft.com/office/drawing/2014/main" id="{677C907A-FB03-C14B-A79C-94E075DE0D21}"/>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6844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127776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41524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462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0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3973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6" name="Footer Placeholder 5">
            <a:extLst>
              <a:ext uri="{FF2B5EF4-FFF2-40B4-BE49-F238E27FC236}">
                <a16:creationId xmlns:a16="http://schemas.microsoft.com/office/drawing/2014/main" id="{BB29BC98-3895-AB4D-AE0F-BF533574A4A0}"/>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0479F60D-F9D9-CF40-AD6C-D0C5ADB43AAC}"/>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535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6" name="Footer Placeholder 5">
            <a:extLst>
              <a:ext uri="{FF2B5EF4-FFF2-40B4-BE49-F238E27FC236}">
                <a16:creationId xmlns:a16="http://schemas.microsoft.com/office/drawing/2014/main" id="{C1C1C165-396E-F241-B898-EE8A3CD3D180}"/>
              </a:ext>
            </a:extLst>
          </p:cNvPr>
          <p:cNvSpPr>
            <a:spLocks noGrp="1"/>
          </p:cNvSpPr>
          <p:nvPr>
            <p:ph type="ftr" sz="quarter" idx="16"/>
          </p:nvPr>
        </p:nvSpPr>
        <p:spPr/>
        <p:txBody>
          <a:bodyPr/>
          <a:lstStyle/>
          <a:p>
            <a:endParaRPr lang="en-US" sz="1000"/>
          </a:p>
        </p:txBody>
      </p:sp>
      <p:sp>
        <p:nvSpPr>
          <p:cNvPr id="7" name="Slide Number Placeholder 6">
            <a:extLst>
              <a:ext uri="{FF2B5EF4-FFF2-40B4-BE49-F238E27FC236}">
                <a16:creationId xmlns:a16="http://schemas.microsoft.com/office/drawing/2014/main" id="{76829169-D258-554E-8ACF-055C7DAE7243}"/>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7776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013BCDE-E096-404F-AF2E-5AA6CE4B3344}"/>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FCE63F2D-5CD2-404C-A8BF-0ADDC20EC746}"/>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050091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Tree>
    <p:extLst>
      <p:ext uri="{BB962C8B-B14F-4D97-AF65-F5344CB8AC3E}">
        <p14:creationId xmlns:p14="http://schemas.microsoft.com/office/powerpoint/2010/main" val="730280121"/>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49" r:id="rId3"/>
    <p:sldLayoutId id="2147483673" r:id="rId4"/>
    <p:sldLayoutId id="2147483674" r:id="rId5"/>
    <p:sldLayoutId id="214748365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39"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992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45142"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992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4"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816"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1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sv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jpe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B4C5E4-2282-3549-B614-C34825C6CEC0}"/>
              </a:ext>
            </a:extLst>
          </p:cNvPr>
          <p:cNvSpPr>
            <a:spLocks noGrp="1"/>
          </p:cNvSpPr>
          <p:nvPr>
            <p:ph type="ctrTitle"/>
          </p:nvPr>
        </p:nvSpPr>
        <p:spPr>
          <a:xfrm>
            <a:off x="7132446" y="2555947"/>
            <a:ext cx="4455940" cy="2033725"/>
          </a:xfrm>
        </p:spPr>
        <p:txBody>
          <a:bodyPr/>
          <a:lstStyle/>
          <a:p>
            <a:r>
              <a:rPr lang="en-US" sz="3200" dirty="0"/>
              <a:t>SEE MARTA</a:t>
            </a:r>
            <a:br>
              <a:rPr lang="en-US" sz="3200" dirty="0"/>
            </a:br>
            <a:r>
              <a:rPr lang="en-US" sz="3200" dirty="0"/>
              <a:t>Communications Framework</a:t>
            </a:r>
          </a:p>
        </p:txBody>
      </p:sp>
      <p:sp>
        <p:nvSpPr>
          <p:cNvPr id="6" name="Subtitle 5">
            <a:extLst>
              <a:ext uri="{FF2B5EF4-FFF2-40B4-BE49-F238E27FC236}">
                <a16:creationId xmlns:a16="http://schemas.microsoft.com/office/drawing/2014/main" id="{B16EE94A-FEF1-E54B-88A3-C17064ED8FFD}"/>
              </a:ext>
            </a:extLst>
          </p:cNvPr>
          <p:cNvSpPr>
            <a:spLocks noGrp="1"/>
          </p:cNvSpPr>
          <p:nvPr>
            <p:ph type="subTitle" idx="1"/>
          </p:nvPr>
        </p:nvSpPr>
        <p:spPr>
          <a:xfrm>
            <a:off x="7132447" y="4580356"/>
            <a:ext cx="4455939" cy="1600785"/>
          </a:xfrm>
        </p:spPr>
        <p:txBody>
          <a:bodyPr/>
          <a:lstStyle/>
          <a:p>
            <a:r>
              <a:rPr lang="en-US" dirty="0"/>
              <a:t>October 2023</a:t>
            </a:r>
          </a:p>
        </p:txBody>
      </p:sp>
      <p:pic>
        <p:nvPicPr>
          <p:cNvPr id="4" name="Picture 6" descr="Rapid event 2.jpg">
            <a:extLst>
              <a:ext uri="{FF2B5EF4-FFF2-40B4-BE49-F238E27FC236}">
                <a16:creationId xmlns:a16="http://schemas.microsoft.com/office/drawing/2014/main" id="{F1FE0362-0510-5DAC-C38E-379C5B03D676}"/>
              </a:ext>
            </a:extLst>
          </p:cNvPr>
          <p:cNvPicPr>
            <a:picLocks noGrp="1" noChangeAspect="1"/>
          </p:cNvPicPr>
          <p:nvPr>
            <p:ph type="pic" sz="quarter" idx="13"/>
          </p:nvPr>
        </p:nvPicPr>
        <p:blipFill>
          <a:blip r:embed="rId3"/>
          <a:srcRect l="5159" r="5159"/>
          <a:stretch/>
        </p:blipFill>
        <p:spPr/>
      </p:pic>
    </p:spTree>
    <p:extLst>
      <p:ext uri="{BB962C8B-B14F-4D97-AF65-F5344CB8AC3E}">
        <p14:creationId xmlns:p14="http://schemas.microsoft.com/office/powerpoint/2010/main" val="245189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61DE-DD83-7143-84B9-CA2092098ABA}"/>
              </a:ext>
            </a:extLst>
          </p:cNvPr>
          <p:cNvSpPr>
            <a:spLocks noGrp="1"/>
          </p:cNvSpPr>
          <p:nvPr>
            <p:ph type="title"/>
          </p:nvPr>
        </p:nvSpPr>
        <p:spPr>
          <a:xfrm>
            <a:off x="4015458" y="1762199"/>
            <a:ext cx="9029938" cy="612499"/>
          </a:xfrm>
        </p:spPr>
        <p:txBody>
          <a:bodyPr>
            <a:normAutofit/>
          </a:bodyPr>
          <a:lstStyle/>
          <a:p>
            <a:r>
              <a:rPr lang="en-US" sz="2800" dirty="0">
                <a:solidFill>
                  <a:schemeClr val="tx1"/>
                </a:solidFill>
              </a:rPr>
              <a:t>Catch </a:t>
            </a:r>
            <a:r>
              <a:rPr lang="en-US" sz="2800" dirty="0"/>
              <a:t>Phrases</a:t>
            </a:r>
            <a:endParaRPr lang="en-US" sz="2800" dirty="0">
              <a:solidFill>
                <a:schemeClr val="tx1"/>
              </a:solidFill>
            </a:endParaRPr>
          </a:p>
        </p:txBody>
      </p:sp>
      <p:sp>
        <p:nvSpPr>
          <p:cNvPr id="54" name="Text Placeholder 2">
            <a:extLst>
              <a:ext uri="{FF2B5EF4-FFF2-40B4-BE49-F238E27FC236}">
                <a16:creationId xmlns:a16="http://schemas.microsoft.com/office/drawing/2014/main" id="{E6559C83-A3F9-644C-A3FA-C10DC33A1A5A}"/>
              </a:ext>
            </a:extLst>
          </p:cNvPr>
          <p:cNvSpPr>
            <a:spLocks noGrp="1"/>
          </p:cNvSpPr>
          <p:nvPr>
            <p:ph type="body" sz="quarter" idx="13"/>
          </p:nvPr>
        </p:nvSpPr>
        <p:spPr>
          <a:xfrm>
            <a:off x="735021" y="2510035"/>
            <a:ext cx="11173285" cy="5087612"/>
          </a:xfrm>
        </p:spPr>
        <p:txBody>
          <a:bodyPr vert="horz" lIns="91440" tIns="45720" rIns="91440" bIns="45720" rtlCol="0" anchor="t">
            <a:normAutofit/>
          </a:bodyPr>
          <a:lstStyle/>
          <a:p>
            <a:r>
              <a:rPr lang="en-US" sz="2000" b="1" dirty="0">
                <a:solidFill>
                  <a:schemeClr val="accent2"/>
                </a:solidFill>
              </a:rPr>
              <a:t>SEE</a:t>
            </a:r>
            <a:r>
              <a:rPr lang="en-US" sz="2000" dirty="0">
                <a:solidFill>
                  <a:schemeClr val="accent2"/>
                </a:solidFill>
              </a:rPr>
              <a:t> </a:t>
            </a:r>
            <a:r>
              <a:rPr lang="en-US" sz="2000" dirty="0"/>
              <a:t>yourself in this effort 		                  </a:t>
            </a:r>
            <a:r>
              <a:rPr lang="en-US" sz="2000" dirty="0">
                <a:cs typeface="Arial"/>
              </a:rPr>
              <a:t>‘Tis the </a:t>
            </a:r>
            <a:r>
              <a:rPr lang="en-US" sz="2000" b="1" dirty="0" err="1">
                <a:solidFill>
                  <a:schemeClr val="accent2"/>
                </a:solidFill>
                <a:cs typeface="Arial"/>
              </a:rPr>
              <a:t>SEE</a:t>
            </a:r>
            <a:r>
              <a:rPr lang="en-US" sz="2000" dirty="0" err="1">
                <a:cs typeface="Arial"/>
              </a:rPr>
              <a:t>son</a:t>
            </a:r>
            <a:r>
              <a:rPr lang="en-US" sz="2000" dirty="0">
                <a:cs typeface="Arial"/>
              </a:rPr>
              <a:t> (holiday sweaters)</a:t>
            </a:r>
          </a:p>
          <a:p>
            <a:r>
              <a:rPr lang="en-US" sz="2000" dirty="0"/>
              <a:t>Come back and </a:t>
            </a:r>
            <a:r>
              <a:rPr lang="en-US" sz="2000" b="1" dirty="0">
                <a:solidFill>
                  <a:schemeClr val="accent2"/>
                </a:solidFill>
              </a:rPr>
              <a:t>SEE</a:t>
            </a:r>
            <a:r>
              <a:rPr lang="en-US" sz="2000" dirty="0"/>
              <a:t> us                                            </a:t>
            </a:r>
            <a:r>
              <a:rPr lang="en-US" sz="2000" b="1" dirty="0"/>
              <a:t> </a:t>
            </a:r>
            <a:r>
              <a:rPr lang="en-US" sz="2000" b="1" dirty="0">
                <a:solidFill>
                  <a:schemeClr val="accent2"/>
                </a:solidFill>
              </a:rPr>
              <a:t>SEE</a:t>
            </a:r>
            <a:r>
              <a:rPr lang="en-US" sz="2000" dirty="0"/>
              <a:t> a light at the end of the tunnel</a:t>
            </a:r>
            <a:endParaRPr lang="en-US" sz="2000" dirty="0">
              <a:cs typeface="Arial"/>
            </a:endParaRPr>
          </a:p>
          <a:p>
            <a:r>
              <a:rPr lang="en-US" sz="2000" dirty="0"/>
              <a:t>Good to </a:t>
            </a:r>
            <a:r>
              <a:rPr lang="en-US" sz="2000" b="1" dirty="0">
                <a:solidFill>
                  <a:schemeClr val="accent2"/>
                </a:solidFill>
              </a:rPr>
              <a:t>SEE</a:t>
            </a:r>
            <a:r>
              <a:rPr lang="en-US" sz="2000" dirty="0"/>
              <a:t> you again (ridership return)     </a:t>
            </a:r>
            <a:r>
              <a:rPr lang="en-US" sz="2000" dirty="0">
                <a:solidFill>
                  <a:srgbClr val="000000"/>
                </a:solidFill>
              </a:rPr>
              <a:t>           </a:t>
            </a:r>
            <a:r>
              <a:rPr lang="en-US" sz="2000" b="1" dirty="0">
                <a:solidFill>
                  <a:schemeClr val="accent2"/>
                </a:solidFill>
              </a:rPr>
              <a:t>  SEE</a:t>
            </a:r>
            <a:r>
              <a:rPr lang="en-US" sz="2000" dirty="0">
                <a:solidFill>
                  <a:srgbClr val="000000"/>
                </a:solidFill>
              </a:rPr>
              <a:t> what we've done             </a:t>
            </a:r>
            <a:endParaRPr lang="en-US" sz="2000" dirty="0">
              <a:cs typeface="Arial"/>
            </a:endParaRPr>
          </a:p>
          <a:p>
            <a:r>
              <a:rPr lang="en-US" sz="2000" b="1" dirty="0">
                <a:solidFill>
                  <a:schemeClr val="accent2"/>
                </a:solidFill>
              </a:rPr>
              <a:t>SEE</a:t>
            </a:r>
            <a:r>
              <a:rPr lang="en-US" sz="2000" dirty="0"/>
              <a:t> how MARTA is improving your experience   </a:t>
            </a:r>
            <a:r>
              <a:rPr lang="en-US" sz="2000" dirty="0">
                <a:solidFill>
                  <a:srgbClr val="000000"/>
                </a:solidFill>
              </a:rPr>
              <a:t>      </a:t>
            </a:r>
            <a:r>
              <a:rPr lang="en-US" sz="2000" b="1" dirty="0">
                <a:solidFill>
                  <a:schemeClr val="accent2"/>
                </a:solidFill>
              </a:rPr>
              <a:t>SEE</a:t>
            </a:r>
            <a:r>
              <a:rPr lang="en-US" sz="2000" dirty="0"/>
              <a:t> for yourself</a:t>
            </a:r>
            <a:endParaRPr lang="en-US" sz="2000" dirty="0">
              <a:cs typeface="Arial"/>
            </a:endParaRPr>
          </a:p>
          <a:p>
            <a:r>
              <a:rPr lang="en-US" sz="2000" b="1" dirty="0">
                <a:solidFill>
                  <a:schemeClr val="accent2"/>
                </a:solidFill>
              </a:rPr>
              <a:t>SEE</a:t>
            </a:r>
            <a:r>
              <a:rPr lang="en-US" sz="2000" dirty="0"/>
              <a:t> you soon                                                             Come </a:t>
            </a:r>
            <a:r>
              <a:rPr lang="en-US" sz="2000" b="1" dirty="0">
                <a:solidFill>
                  <a:schemeClr val="accent2"/>
                </a:solidFill>
              </a:rPr>
              <a:t>SEE</a:t>
            </a:r>
            <a:r>
              <a:rPr lang="en-US" sz="2000" dirty="0"/>
              <a:t> what MARTA is doing</a:t>
            </a:r>
            <a:endParaRPr lang="en-US" sz="2000" dirty="0">
              <a:cs typeface="Arial"/>
            </a:endParaRPr>
          </a:p>
          <a:p>
            <a:r>
              <a:rPr lang="en-US" sz="2000" b="1" dirty="0">
                <a:solidFill>
                  <a:schemeClr val="accent2"/>
                </a:solidFill>
              </a:rPr>
              <a:t>SEE</a:t>
            </a:r>
            <a:r>
              <a:rPr lang="en-US" sz="2000" dirty="0"/>
              <a:t> the writing on the wall (</a:t>
            </a:r>
            <a:r>
              <a:rPr lang="en-US" sz="2000" dirty="0" err="1"/>
              <a:t>Artbound</a:t>
            </a:r>
            <a:r>
              <a:rPr lang="en-US" sz="2000" dirty="0"/>
              <a:t>)                       Long time no </a:t>
            </a:r>
            <a:r>
              <a:rPr lang="en-US" sz="2000" b="1" dirty="0">
                <a:solidFill>
                  <a:schemeClr val="accent2"/>
                </a:solidFill>
              </a:rPr>
              <a:t>SEE</a:t>
            </a:r>
            <a:endParaRPr lang="en-US" sz="2000" b="1" dirty="0">
              <a:solidFill>
                <a:schemeClr val="accent2"/>
              </a:solidFill>
              <a:cs typeface="Arial"/>
            </a:endParaRPr>
          </a:p>
          <a:p>
            <a:r>
              <a:rPr lang="en-US" sz="2000" b="1" dirty="0">
                <a:solidFill>
                  <a:schemeClr val="accent2"/>
                </a:solidFill>
              </a:rPr>
              <a:t>SEE</a:t>
            </a:r>
            <a:r>
              <a:rPr lang="en-US" sz="2000" dirty="0"/>
              <a:t> stars (concert ridership)       </a:t>
            </a:r>
            <a:r>
              <a:rPr lang="en-US" sz="2000" dirty="0">
                <a:solidFill>
                  <a:srgbClr val="000000"/>
                </a:solidFill>
              </a:rPr>
              <a:t>                               </a:t>
            </a:r>
            <a:r>
              <a:rPr lang="en-US" sz="2000" b="1" dirty="0">
                <a:solidFill>
                  <a:schemeClr val="accent2"/>
                </a:solidFill>
              </a:rPr>
              <a:t>SEE </a:t>
            </a:r>
            <a:r>
              <a:rPr lang="en-US" sz="2000" dirty="0"/>
              <a:t>what we did there?</a:t>
            </a:r>
            <a:endParaRPr lang="en-US" sz="2000" dirty="0">
              <a:cs typeface="Arial"/>
            </a:endParaRPr>
          </a:p>
          <a:p>
            <a:r>
              <a:rPr lang="en-US" sz="2000" b="1" dirty="0">
                <a:solidFill>
                  <a:schemeClr val="accent2"/>
                </a:solidFill>
              </a:rPr>
              <a:t>SEE </a:t>
            </a:r>
            <a:r>
              <a:rPr lang="en-US" sz="2000" dirty="0"/>
              <a:t>the big picture</a:t>
            </a:r>
            <a:r>
              <a:rPr lang="en-US" sz="2000" b="1" dirty="0">
                <a:solidFill>
                  <a:schemeClr val="accent2"/>
                </a:solidFill>
              </a:rPr>
              <a:t>                                                     SEE </a:t>
            </a:r>
            <a:r>
              <a:rPr lang="en-US" sz="2000" dirty="0"/>
              <a:t>in a new light or </a:t>
            </a:r>
            <a:r>
              <a:rPr lang="en-US" sz="2000" b="1" dirty="0">
                <a:solidFill>
                  <a:schemeClr val="accent2"/>
                </a:solidFill>
              </a:rPr>
              <a:t>SEE</a:t>
            </a:r>
            <a:r>
              <a:rPr lang="en-US" sz="2000" dirty="0"/>
              <a:t> the light</a:t>
            </a:r>
            <a:endParaRPr lang="en-US" sz="2000" dirty="0">
              <a:solidFill>
                <a:srgbClr val="000000"/>
              </a:solidFill>
            </a:endParaRPr>
          </a:p>
          <a:p>
            <a:r>
              <a:rPr lang="en-US" sz="2000" dirty="0"/>
              <a:t>												</a:t>
            </a:r>
            <a:endParaRPr lang="en-US" sz="2000" dirty="0">
              <a:cs typeface="Arial"/>
            </a:endParaRPr>
          </a:p>
          <a:p>
            <a:endParaRPr lang="en-US" sz="2000" dirty="0"/>
          </a:p>
          <a:p>
            <a:endParaRPr lang="en-US" sz="1800" dirty="0"/>
          </a:p>
          <a:p>
            <a:endParaRPr lang="en-US" sz="1800" dirty="0"/>
          </a:p>
          <a:p>
            <a:endParaRPr lang="en-US" sz="1800" dirty="0"/>
          </a:p>
          <a:p>
            <a:endParaRPr lang="en-US" sz="1800" dirty="0"/>
          </a:p>
          <a:p>
            <a:endParaRPr lang="en-US" sz="1800" dirty="0"/>
          </a:p>
        </p:txBody>
      </p:sp>
      <p:sp>
        <p:nvSpPr>
          <p:cNvPr id="15" name="Slide Number Placeholder 14">
            <a:extLst>
              <a:ext uri="{FF2B5EF4-FFF2-40B4-BE49-F238E27FC236}">
                <a16:creationId xmlns:a16="http://schemas.microsoft.com/office/drawing/2014/main" id="{3E0DC560-6161-0447-ACFA-8828DEE583F9}"/>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t>10</a:t>
            </a:fld>
            <a:endParaRPr lang="en-US"/>
          </a:p>
        </p:txBody>
      </p:sp>
      <p:pic>
        <p:nvPicPr>
          <p:cNvPr id="5" name="Graphic 4">
            <a:extLst>
              <a:ext uri="{FF2B5EF4-FFF2-40B4-BE49-F238E27FC236}">
                <a16:creationId xmlns:a16="http://schemas.microsoft.com/office/drawing/2014/main" id="{588CBA89-6276-9B49-815B-426AF87AB6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87513" y="230210"/>
            <a:ext cx="1495423" cy="428235"/>
          </a:xfrm>
          <a:prstGeom prst="rect">
            <a:avLst/>
          </a:prstGeom>
        </p:spPr>
      </p:pic>
      <p:pic>
        <p:nvPicPr>
          <p:cNvPr id="2050" name="Picture 2">
            <a:extLst>
              <a:ext uri="{FF2B5EF4-FFF2-40B4-BE49-F238E27FC236}">
                <a16:creationId xmlns:a16="http://schemas.microsoft.com/office/drawing/2014/main" id="{9CB099C1-37AC-BD44-3DD4-57A3F343C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64" y="230210"/>
            <a:ext cx="4734560" cy="195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5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235C1-6BE6-AAB0-04DA-B50DD927A51C}"/>
              </a:ext>
            </a:extLst>
          </p:cNvPr>
          <p:cNvSpPr>
            <a:spLocks noGrp="1"/>
          </p:cNvSpPr>
          <p:nvPr>
            <p:ph type="sldNum" sz="quarter" idx="12"/>
          </p:nvPr>
        </p:nvSpPr>
        <p:spPr/>
        <p:txBody>
          <a:bodyPr/>
          <a:lstStyle/>
          <a:p>
            <a:pPr algn="ctr"/>
            <a:fld id="{B474D2A7-32E0-B840-9DF4-58881E53B73E}" type="slidenum">
              <a:rPr lang="en-US" smtClean="0"/>
              <a:pPr algn="ctr"/>
              <a:t>11</a:t>
            </a:fld>
            <a:endParaRPr lang="en-US"/>
          </a:p>
        </p:txBody>
      </p:sp>
      <p:pic>
        <p:nvPicPr>
          <p:cNvPr id="5" name="Picture 5">
            <a:extLst>
              <a:ext uri="{FF2B5EF4-FFF2-40B4-BE49-F238E27FC236}">
                <a16:creationId xmlns:a16="http://schemas.microsoft.com/office/drawing/2014/main" id="{903CB800-96D6-F06A-832C-0560048C20A6}"/>
              </a:ext>
            </a:extLst>
          </p:cNvPr>
          <p:cNvPicPr>
            <a:picLocks noChangeAspect="1"/>
          </p:cNvPicPr>
          <p:nvPr/>
        </p:nvPicPr>
        <p:blipFill rotWithShape="1">
          <a:blip r:embed="rId2"/>
          <a:srcRect l="52" t="-7" r="-257" b="35506"/>
          <a:stretch/>
        </p:blipFill>
        <p:spPr>
          <a:xfrm rot="660000">
            <a:off x="5279807" y="2030118"/>
            <a:ext cx="6851301" cy="5385267"/>
          </a:xfrm>
          <a:prstGeom prst="rect">
            <a:avLst/>
          </a:prstGeom>
        </p:spPr>
      </p:pic>
      <p:pic>
        <p:nvPicPr>
          <p:cNvPr id="6" name="Picture 6">
            <a:extLst>
              <a:ext uri="{FF2B5EF4-FFF2-40B4-BE49-F238E27FC236}">
                <a16:creationId xmlns:a16="http://schemas.microsoft.com/office/drawing/2014/main" id="{BD6C4E95-AA44-64C2-ABB6-60574123138A}"/>
              </a:ext>
            </a:extLst>
          </p:cNvPr>
          <p:cNvPicPr>
            <a:picLocks noChangeAspect="1"/>
          </p:cNvPicPr>
          <p:nvPr/>
        </p:nvPicPr>
        <p:blipFill rotWithShape="1">
          <a:blip r:embed="rId3"/>
          <a:srcRect b="31034"/>
          <a:stretch/>
        </p:blipFill>
        <p:spPr>
          <a:xfrm rot="60000">
            <a:off x="-133639" y="800302"/>
            <a:ext cx="7190507" cy="608739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7CB56A2-2538-B986-D092-F2FD85A04743}"/>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02944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61DE-DD83-7143-84B9-CA2092098ABA}"/>
              </a:ext>
            </a:extLst>
          </p:cNvPr>
          <p:cNvSpPr>
            <a:spLocks noGrp="1"/>
          </p:cNvSpPr>
          <p:nvPr>
            <p:ph type="title"/>
          </p:nvPr>
        </p:nvSpPr>
        <p:spPr/>
        <p:txBody>
          <a:bodyPr>
            <a:normAutofit/>
          </a:bodyPr>
          <a:lstStyle/>
          <a:p>
            <a:r>
              <a:rPr lang="en-US" sz="2800">
                <a:solidFill>
                  <a:schemeClr val="tx1"/>
                </a:solidFill>
              </a:rPr>
              <a:t>Why </a:t>
            </a:r>
            <a:r>
              <a:rPr lang="en-US" sz="2800">
                <a:solidFill>
                  <a:schemeClr val="accent1"/>
                </a:solidFill>
              </a:rPr>
              <a:t>S</a:t>
            </a:r>
            <a:r>
              <a:rPr lang="en-US" sz="2800">
                <a:solidFill>
                  <a:srgbClr val="FFC000"/>
                </a:solidFill>
              </a:rPr>
              <a:t>E</a:t>
            </a:r>
            <a:r>
              <a:rPr lang="en-US" sz="2800">
                <a:solidFill>
                  <a:schemeClr val="accent2"/>
                </a:solidFill>
              </a:rPr>
              <a:t>E </a:t>
            </a:r>
            <a:r>
              <a:rPr lang="en-US" sz="2800">
                <a:solidFill>
                  <a:schemeClr val="tx1"/>
                </a:solidFill>
              </a:rPr>
              <a:t>MARTA?</a:t>
            </a:r>
          </a:p>
        </p:txBody>
      </p:sp>
      <p:sp>
        <p:nvSpPr>
          <p:cNvPr id="54" name="Text Placeholder 2">
            <a:extLst>
              <a:ext uri="{FF2B5EF4-FFF2-40B4-BE49-F238E27FC236}">
                <a16:creationId xmlns:a16="http://schemas.microsoft.com/office/drawing/2014/main" id="{E6559C83-A3F9-644C-A3FA-C10DC33A1A5A}"/>
              </a:ext>
            </a:extLst>
          </p:cNvPr>
          <p:cNvSpPr>
            <a:spLocks noGrp="1"/>
          </p:cNvSpPr>
          <p:nvPr>
            <p:ph type="body" sz="quarter" idx="13"/>
          </p:nvPr>
        </p:nvSpPr>
        <p:spPr>
          <a:xfrm>
            <a:off x="1309815" y="1656835"/>
            <a:ext cx="9493303" cy="2369255"/>
          </a:xfrm>
        </p:spPr>
        <p:txBody>
          <a:bodyPr vert="horz" lIns="91440" tIns="45720" rIns="91440" bIns="45720" rtlCol="0" anchor="t">
            <a:normAutofit/>
          </a:bodyPr>
          <a:lstStyle/>
          <a:p>
            <a:r>
              <a:rPr lang="en-US" sz="1800"/>
              <a:t>Our goal is to encourage current and future customers, jurisdictional partners, and stakeholders to SEE that MARTA is delivering service and experience enhancements and expansion projects, and to give everyone in the Authority a framework for communicating Collie’s vision. </a:t>
            </a:r>
          </a:p>
          <a:p>
            <a:endParaRPr lang="en-US">
              <a:cs typeface="Arial" panose="020B0604020202020204"/>
            </a:endParaRPr>
          </a:p>
        </p:txBody>
      </p:sp>
      <p:sp>
        <p:nvSpPr>
          <p:cNvPr id="15" name="Slide Number Placeholder 14">
            <a:extLst>
              <a:ext uri="{FF2B5EF4-FFF2-40B4-BE49-F238E27FC236}">
                <a16:creationId xmlns:a16="http://schemas.microsoft.com/office/drawing/2014/main" id="{3E0DC560-6161-0447-ACFA-8828DEE583F9}"/>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t>12</a:t>
            </a:fld>
            <a:endParaRPr lang="en-US"/>
          </a:p>
        </p:txBody>
      </p:sp>
      <p:pic>
        <p:nvPicPr>
          <p:cNvPr id="5" name="Graphic 4">
            <a:extLst>
              <a:ext uri="{FF2B5EF4-FFF2-40B4-BE49-F238E27FC236}">
                <a16:creationId xmlns:a16="http://schemas.microsoft.com/office/drawing/2014/main" id="{588CBA89-6276-9B49-815B-426AF87AB64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graphicFrame>
        <p:nvGraphicFramePr>
          <p:cNvPr id="4" name="Diagram 3">
            <a:extLst>
              <a:ext uri="{FF2B5EF4-FFF2-40B4-BE49-F238E27FC236}">
                <a16:creationId xmlns:a16="http://schemas.microsoft.com/office/drawing/2014/main" id="{9F1AAC5B-BDE4-A965-4A66-0FCC521C328D}"/>
              </a:ext>
            </a:extLst>
          </p:cNvPr>
          <p:cNvGraphicFramePr/>
          <p:nvPr>
            <p:extLst>
              <p:ext uri="{D42A27DB-BD31-4B8C-83A1-F6EECF244321}">
                <p14:modId xmlns:p14="http://schemas.microsoft.com/office/powerpoint/2010/main" val="3158900311"/>
              </p:ext>
            </p:extLst>
          </p:nvPr>
        </p:nvGraphicFramePr>
        <p:xfrm>
          <a:off x="1388882" y="2887039"/>
          <a:ext cx="9493302" cy="3683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244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7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 red coat&#10;&#10;Description automatically generated with medium confidence">
            <a:extLst>
              <a:ext uri="{FF2B5EF4-FFF2-40B4-BE49-F238E27FC236}">
                <a16:creationId xmlns:a16="http://schemas.microsoft.com/office/drawing/2014/main" id="{D77237DC-0D07-F1A5-29FB-F0C38161F53B}"/>
              </a:ext>
            </a:extLst>
          </p:cNvPr>
          <p:cNvPicPr>
            <a:picLocks noChangeAspect="1"/>
          </p:cNvPicPr>
          <p:nvPr/>
        </p:nvPicPr>
        <p:blipFill>
          <a:blip r:embed="rId3"/>
          <a:stretch>
            <a:fillRect/>
          </a:stretch>
        </p:blipFill>
        <p:spPr>
          <a:xfrm>
            <a:off x="7969321" y="2154454"/>
            <a:ext cx="3940463" cy="2520118"/>
          </a:xfrm>
          <a:prstGeom prst="rect">
            <a:avLst/>
          </a:prstGeom>
        </p:spPr>
      </p:pic>
      <p:sp>
        <p:nvSpPr>
          <p:cNvPr id="19" name="Title 18">
            <a:extLst>
              <a:ext uri="{FF2B5EF4-FFF2-40B4-BE49-F238E27FC236}">
                <a16:creationId xmlns:a16="http://schemas.microsoft.com/office/drawing/2014/main" id="{89CA1498-788A-FB7A-C08C-85F091099C14}"/>
              </a:ext>
            </a:extLst>
          </p:cNvPr>
          <p:cNvSpPr>
            <a:spLocks noGrp="1"/>
          </p:cNvSpPr>
          <p:nvPr>
            <p:ph type="title"/>
          </p:nvPr>
        </p:nvSpPr>
        <p:spPr>
          <a:xfrm>
            <a:off x="1196800" y="758226"/>
            <a:ext cx="9029938" cy="612500"/>
          </a:xfrm>
        </p:spPr>
        <p:txBody>
          <a:bodyPr>
            <a:normAutofit/>
          </a:bodyPr>
          <a:lstStyle/>
          <a:p>
            <a:r>
              <a:rPr lang="en-US" sz="2800"/>
              <a:t>SEE Action Statement</a:t>
            </a:r>
          </a:p>
        </p:txBody>
      </p:sp>
      <p:sp>
        <p:nvSpPr>
          <p:cNvPr id="6" name="TextBox 5">
            <a:extLst>
              <a:ext uri="{FF2B5EF4-FFF2-40B4-BE49-F238E27FC236}">
                <a16:creationId xmlns:a16="http://schemas.microsoft.com/office/drawing/2014/main" id="{82F0D80A-2BBD-5C65-B572-1BE069C8472F}"/>
              </a:ext>
            </a:extLst>
          </p:cNvPr>
          <p:cNvSpPr txBox="1"/>
          <p:nvPr/>
        </p:nvSpPr>
        <p:spPr>
          <a:xfrm flipH="1">
            <a:off x="437337" y="1577924"/>
            <a:ext cx="2399530" cy="400110"/>
          </a:xfrm>
          <a:prstGeom prst="rect">
            <a:avLst/>
          </a:prstGeom>
          <a:noFill/>
        </p:spPr>
        <p:txBody>
          <a:bodyPr wrap="square" rtlCol="0">
            <a:spAutoFit/>
          </a:bodyPr>
          <a:lstStyle/>
          <a:p>
            <a:r>
              <a:rPr lang="en-US" sz="2000">
                <a:latin typeface="+mj-lt"/>
              </a:rPr>
              <a:t>IF WE…</a:t>
            </a:r>
          </a:p>
        </p:txBody>
      </p:sp>
      <p:pic>
        <p:nvPicPr>
          <p:cNvPr id="12" name="Picture 11" descr="A person taking a picture of a group of people on a bus&#10;&#10;Description automatically generated with medium confidence">
            <a:extLst>
              <a:ext uri="{FF2B5EF4-FFF2-40B4-BE49-F238E27FC236}">
                <a16:creationId xmlns:a16="http://schemas.microsoft.com/office/drawing/2014/main" id="{862F8B12-BA9E-815D-5CAD-667FDDF31644}"/>
              </a:ext>
            </a:extLst>
          </p:cNvPr>
          <p:cNvPicPr>
            <a:picLocks noChangeAspect="1"/>
          </p:cNvPicPr>
          <p:nvPr/>
        </p:nvPicPr>
        <p:blipFill>
          <a:blip r:embed="rId4"/>
          <a:stretch>
            <a:fillRect/>
          </a:stretch>
        </p:blipFill>
        <p:spPr>
          <a:xfrm>
            <a:off x="3874431" y="3429000"/>
            <a:ext cx="3932640" cy="2621760"/>
          </a:xfrm>
          <a:prstGeom prst="rect">
            <a:avLst/>
          </a:prstGeom>
        </p:spPr>
      </p:pic>
      <p:sp>
        <p:nvSpPr>
          <p:cNvPr id="14" name="TextBox 13">
            <a:extLst>
              <a:ext uri="{FF2B5EF4-FFF2-40B4-BE49-F238E27FC236}">
                <a16:creationId xmlns:a16="http://schemas.microsoft.com/office/drawing/2014/main" id="{4DF4D804-A1AB-EB39-AC66-BCB4A136A402}"/>
              </a:ext>
            </a:extLst>
          </p:cNvPr>
          <p:cNvSpPr txBox="1"/>
          <p:nvPr/>
        </p:nvSpPr>
        <p:spPr>
          <a:xfrm flipH="1">
            <a:off x="3874431" y="3028890"/>
            <a:ext cx="1888406" cy="400110"/>
          </a:xfrm>
          <a:prstGeom prst="rect">
            <a:avLst/>
          </a:prstGeom>
          <a:noFill/>
        </p:spPr>
        <p:txBody>
          <a:bodyPr wrap="square" rtlCol="0">
            <a:spAutoFit/>
          </a:bodyPr>
          <a:lstStyle/>
          <a:p>
            <a:r>
              <a:rPr lang="en-US" sz="2000" b="1">
                <a:latin typeface="+mj-lt"/>
              </a:rPr>
              <a:t>THEN WE…</a:t>
            </a:r>
          </a:p>
        </p:txBody>
      </p:sp>
      <p:sp>
        <p:nvSpPr>
          <p:cNvPr id="15" name="TextBox 14">
            <a:extLst>
              <a:ext uri="{FF2B5EF4-FFF2-40B4-BE49-F238E27FC236}">
                <a16:creationId xmlns:a16="http://schemas.microsoft.com/office/drawing/2014/main" id="{DBBAC426-C55F-687C-FD96-8A427E46F9F3}"/>
              </a:ext>
            </a:extLst>
          </p:cNvPr>
          <p:cNvSpPr txBox="1"/>
          <p:nvPr/>
        </p:nvSpPr>
        <p:spPr>
          <a:xfrm>
            <a:off x="7969321" y="1755615"/>
            <a:ext cx="1931544" cy="400110"/>
          </a:xfrm>
          <a:prstGeom prst="rect">
            <a:avLst/>
          </a:prstGeom>
          <a:noFill/>
        </p:spPr>
        <p:txBody>
          <a:bodyPr wrap="square" rtlCol="0">
            <a:spAutoFit/>
          </a:bodyPr>
          <a:lstStyle/>
          <a:p>
            <a:r>
              <a:rPr lang="en-US" sz="2000">
                <a:latin typeface="+mj-lt"/>
              </a:rPr>
              <a:t>SO THAT…</a:t>
            </a:r>
          </a:p>
        </p:txBody>
      </p:sp>
      <p:graphicFrame>
        <p:nvGraphicFramePr>
          <p:cNvPr id="16" name="Diagram 15">
            <a:extLst>
              <a:ext uri="{FF2B5EF4-FFF2-40B4-BE49-F238E27FC236}">
                <a16:creationId xmlns:a16="http://schemas.microsoft.com/office/drawing/2014/main" id="{096E7335-C8A3-DA7B-474E-6DE85F5494AF}"/>
              </a:ext>
            </a:extLst>
          </p:cNvPr>
          <p:cNvGraphicFramePr/>
          <p:nvPr>
            <p:extLst>
              <p:ext uri="{D42A27DB-BD31-4B8C-83A1-F6EECF244321}">
                <p14:modId xmlns:p14="http://schemas.microsoft.com/office/powerpoint/2010/main" val="3049427027"/>
              </p:ext>
            </p:extLst>
          </p:nvPr>
        </p:nvGraphicFramePr>
        <p:xfrm>
          <a:off x="160718" y="1777979"/>
          <a:ext cx="3399604" cy="3953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3946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415B7-FCC6-72B7-5C55-C27F2758A656}"/>
              </a:ext>
            </a:extLst>
          </p:cNvPr>
          <p:cNvSpPr>
            <a:spLocks noGrp="1"/>
          </p:cNvSpPr>
          <p:nvPr>
            <p:ph type="sldNum" sz="quarter" idx="17"/>
          </p:nvPr>
        </p:nvSpPr>
        <p:spPr/>
        <p:txBody>
          <a:bodyPr/>
          <a:lstStyle/>
          <a:p>
            <a:pPr algn="ctr"/>
            <a:fld id="{B474D2A7-32E0-B840-9DF4-58881E53B73E}" type="slidenum">
              <a:rPr lang="en-US" smtClean="0"/>
              <a:pPr algn="ctr"/>
              <a:t>2</a:t>
            </a:fld>
            <a:endParaRPr lang="en-US"/>
          </a:p>
        </p:txBody>
      </p:sp>
      <p:sp>
        <p:nvSpPr>
          <p:cNvPr id="9" name="AutoShape 6">
            <a:extLst>
              <a:ext uri="{FF2B5EF4-FFF2-40B4-BE49-F238E27FC236}">
                <a16:creationId xmlns:a16="http://schemas.microsoft.com/office/drawing/2014/main" id="{027D4E37-FC72-7EE8-2050-F2253EDD99CE}"/>
              </a:ext>
            </a:extLst>
          </p:cNvPr>
          <p:cNvSpPr>
            <a:spLocks noChangeAspect="1" noChangeArrowheads="1"/>
          </p:cNvSpPr>
          <p:nvPr/>
        </p:nvSpPr>
        <p:spPr bwMode="auto">
          <a:xfrm>
            <a:off x="4720590" y="3276600"/>
            <a:ext cx="1527810" cy="15278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Word Cloud">
            <a:extLst>
              <a:ext uri="{FF2B5EF4-FFF2-40B4-BE49-F238E27FC236}">
                <a16:creationId xmlns:a16="http://schemas.microsoft.com/office/drawing/2014/main" id="{E22F4B18-06CD-C42A-007F-9A475BB69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517" y="1880223"/>
            <a:ext cx="6899564" cy="42777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4">
            <a:extLst>
              <a:ext uri="{FF2B5EF4-FFF2-40B4-BE49-F238E27FC236}">
                <a16:creationId xmlns:a16="http://schemas.microsoft.com/office/drawing/2014/main" id="{DE020CF3-C588-A4A3-E30E-B3456A12DFDD}"/>
              </a:ext>
            </a:extLst>
          </p:cNvPr>
          <p:cNvSpPr>
            <a:spLocks noGrp="1"/>
          </p:cNvSpPr>
          <p:nvPr>
            <p:ph type="title"/>
          </p:nvPr>
        </p:nvSpPr>
        <p:spPr>
          <a:xfrm>
            <a:off x="540290" y="1056630"/>
            <a:ext cx="10605229" cy="612500"/>
          </a:xfrm>
        </p:spPr>
        <p:txBody>
          <a:bodyPr>
            <a:normAutofit fontScale="90000"/>
          </a:bodyPr>
          <a:lstStyle/>
          <a:p>
            <a:r>
              <a:rPr lang="en-US" sz="2800" dirty="0"/>
              <a:t>Communication Problem: MARTA has a LOT of initiatives</a:t>
            </a:r>
          </a:p>
        </p:txBody>
      </p:sp>
    </p:spTree>
    <p:extLst>
      <p:ext uri="{BB962C8B-B14F-4D97-AF65-F5344CB8AC3E}">
        <p14:creationId xmlns:p14="http://schemas.microsoft.com/office/powerpoint/2010/main" val="234695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4CD8B3A-29AA-6664-E606-3AD178600F16}"/>
              </a:ext>
            </a:extLst>
          </p:cNvPr>
          <p:cNvSpPr>
            <a:spLocks noGrp="1"/>
          </p:cNvSpPr>
          <p:nvPr>
            <p:ph type="title"/>
          </p:nvPr>
        </p:nvSpPr>
        <p:spPr>
          <a:xfrm>
            <a:off x="976442" y="1015990"/>
            <a:ext cx="5712307" cy="612500"/>
          </a:xfrm>
        </p:spPr>
        <p:txBody>
          <a:bodyPr>
            <a:normAutofit/>
          </a:bodyPr>
          <a:lstStyle/>
          <a:p>
            <a:r>
              <a:rPr lang="en-US" sz="2800" dirty="0"/>
              <a:t>Communications Rule of 3</a:t>
            </a:r>
          </a:p>
        </p:txBody>
      </p:sp>
      <p:pic>
        <p:nvPicPr>
          <p:cNvPr id="18" name="Picture 18" descr="Rapid event media.jpg">
            <a:extLst>
              <a:ext uri="{FF2B5EF4-FFF2-40B4-BE49-F238E27FC236}">
                <a16:creationId xmlns:a16="http://schemas.microsoft.com/office/drawing/2014/main" id="{ACEA74F0-857A-AA27-6F86-7D188D6083DF}"/>
              </a:ext>
            </a:extLst>
          </p:cNvPr>
          <p:cNvPicPr>
            <a:picLocks noGrp="1" noChangeAspect="1"/>
          </p:cNvPicPr>
          <p:nvPr>
            <p:ph type="pic" sz="quarter" idx="13"/>
          </p:nvPr>
        </p:nvPicPr>
        <p:blipFill>
          <a:blip r:embed="rId2"/>
          <a:srcRect l="23157" r="23157"/>
          <a:stretch/>
        </p:blipFill>
        <p:spPr/>
      </p:pic>
      <p:sp>
        <p:nvSpPr>
          <p:cNvPr id="17" name="Text Placeholder 16">
            <a:extLst>
              <a:ext uri="{FF2B5EF4-FFF2-40B4-BE49-F238E27FC236}">
                <a16:creationId xmlns:a16="http://schemas.microsoft.com/office/drawing/2014/main" id="{2D70F693-F2A4-18CA-55C6-3F153E9F7906}"/>
              </a:ext>
            </a:extLst>
          </p:cNvPr>
          <p:cNvSpPr>
            <a:spLocks noGrp="1"/>
          </p:cNvSpPr>
          <p:nvPr>
            <p:ph type="body" sz="quarter" idx="14"/>
          </p:nvPr>
        </p:nvSpPr>
        <p:spPr>
          <a:xfrm>
            <a:off x="976442" y="1813506"/>
            <a:ext cx="5712306" cy="4142998"/>
          </a:xfrm>
        </p:spPr>
        <p:txBody>
          <a:bodyPr vert="horz" lIns="91440" tIns="45720" rIns="91440" bIns="45720" rtlCol="0" anchor="t">
            <a:normAutofit/>
          </a:bodyPr>
          <a:lstStyle/>
          <a:p>
            <a:endParaRPr lang="en-US" sz="1800" dirty="0">
              <a:cs typeface="Arial"/>
            </a:endParaRPr>
          </a:p>
          <a:p>
            <a:r>
              <a:rPr lang="en-US" sz="2000" dirty="0">
                <a:ea typeface="+mn-lt"/>
                <a:cs typeface="+mn-lt"/>
              </a:rPr>
              <a:t>The </a:t>
            </a:r>
            <a:r>
              <a:rPr lang="en-US" sz="2000" b="1" dirty="0">
                <a:ea typeface="+mn-lt"/>
                <a:cs typeface="+mn-lt"/>
              </a:rPr>
              <a:t>rule of three</a:t>
            </a:r>
            <a:r>
              <a:rPr lang="en-US" sz="2000" dirty="0">
                <a:ea typeface="+mn-lt"/>
                <a:cs typeface="+mn-lt"/>
              </a:rPr>
              <a:t> is a writing principle that states a trio of ideas is more satisfying and effective than other numbers. </a:t>
            </a:r>
            <a:endParaRPr lang="en-US" sz="2000" baseline="30000" dirty="0">
              <a:ea typeface="+mn-lt"/>
              <a:cs typeface="+mn-lt"/>
            </a:endParaRPr>
          </a:p>
          <a:p>
            <a:r>
              <a:rPr lang="en-US" sz="2000" dirty="0">
                <a:ea typeface="+mn-lt"/>
                <a:cs typeface="+mn-lt"/>
              </a:rPr>
              <a:t>The audience is more likely to remember the information conveyed because having three ideas combines both brevity and rhythm with having the smallest amount of information to create a pattern.</a:t>
            </a:r>
            <a:endParaRPr lang="en-US" sz="2000" baseline="30000" dirty="0">
              <a:cs typeface="Arial"/>
            </a:endParaRPr>
          </a:p>
        </p:txBody>
      </p:sp>
      <p:sp>
        <p:nvSpPr>
          <p:cNvPr id="2" name="Slide Number Placeholder 1">
            <a:extLst>
              <a:ext uri="{FF2B5EF4-FFF2-40B4-BE49-F238E27FC236}">
                <a16:creationId xmlns:a16="http://schemas.microsoft.com/office/drawing/2014/main" id="{E9F415B7-FCC6-72B7-5C55-C27F2758A656}"/>
              </a:ext>
            </a:extLst>
          </p:cNvPr>
          <p:cNvSpPr>
            <a:spLocks noGrp="1"/>
          </p:cNvSpPr>
          <p:nvPr>
            <p:ph type="sldNum" sz="quarter" idx="17"/>
          </p:nvPr>
        </p:nvSpPr>
        <p:spPr/>
        <p:txBody>
          <a:bodyPr/>
          <a:lstStyle/>
          <a:p>
            <a:pPr algn="ctr"/>
            <a:fld id="{B474D2A7-32E0-B840-9DF4-58881E53B73E}" type="slidenum">
              <a:rPr lang="en-US" smtClean="0"/>
              <a:pPr algn="ctr"/>
              <a:t>3</a:t>
            </a:fld>
            <a:endParaRPr lang="en-US"/>
          </a:p>
        </p:txBody>
      </p:sp>
    </p:spTree>
    <p:extLst>
      <p:ext uri="{BB962C8B-B14F-4D97-AF65-F5344CB8AC3E}">
        <p14:creationId xmlns:p14="http://schemas.microsoft.com/office/powerpoint/2010/main" val="340813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F9BF94-ADFD-3D13-0F79-DACA0E71C901}"/>
              </a:ext>
            </a:extLst>
          </p:cNvPr>
          <p:cNvSpPr txBox="1"/>
          <p:nvPr/>
        </p:nvSpPr>
        <p:spPr>
          <a:xfrm>
            <a:off x="7003094" y="862841"/>
            <a:ext cx="5015328" cy="1631216"/>
          </a:xfrm>
          <a:prstGeom prst="rect">
            <a:avLst/>
          </a:prstGeom>
          <a:noFill/>
        </p:spPr>
        <p:txBody>
          <a:bodyPr wrap="square" rtlCol="0">
            <a:spAutoFit/>
          </a:bodyPr>
          <a:lstStyle/>
          <a:p>
            <a:r>
              <a:rPr lang="en-US" sz="2000" dirty="0"/>
              <a:t>SEE MARTA is our long-term framework to more strategically and effectively communicate our progress. We plan to celebrate our ongoing wins across three main categories:</a:t>
            </a:r>
          </a:p>
        </p:txBody>
      </p:sp>
      <p:pic>
        <p:nvPicPr>
          <p:cNvPr id="8" name="Picture 7">
            <a:extLst>
              <a:ext uri="{FF2B5EF4-FFF2-40B4-BE49-F238E27FC236}">
                <a16:creationId xmlns:a16="http://schemas.microsoft.com/office/drawing/2014/main" id="{7C4DD744-5A2F-773E-BCAC-B010F07E1A72}"/>
              </a:ext>
            </a:extLst>
          </p:cNvPr>
          <p:cNvPicPr>
            <a:picLocks noChangeAspect="1"/>
          </p:cNvPicPr>
          <p:nvPr/>
        </p:nvPicPr>
        <p:blipFill>
          <a:blip r:embed="rId3"/>
          <a:stretch>
            <a:fillRect/>
          </a:stretch>
        </p:blipFill>
        <p:spPr>
          <a:xfrm>
            <a:off x="609393" y="3680324"/>
            <a:ext cx="5191968" cy="2527251"/>
          </a:xfrm>
          <a:prstGeom prst="rect">
            <a:avLst/>
          </a:prstGeom>
        </p:spPr>
      </p:pic>
      <p:sp>
        <p:nvSpPr>
          <p:cNvPr id="12" name="Title 14">
            <a:extLst>
              <a:ext uri="{FF2B5EF4-FFF2-40B4-BE49-F238E27FC236}">
                <a16:creationId xmlns:a16="http://schemas.microsoft.com/office/drawing/2014/main" id="{ABB8A66A-CF38-2019-AEC0-3EFCC1222F8E}"/>
              </a:ext>
            </a:extLst>
          </p:cNvPr>
          <p:cNvSpPr txBox="1">
            <a:spLocks/>
          </p:cNvSpPr>
          <p:nvPr/>
        </p:nvSpPr>
        <p:spPr>
          <a:xfrm>
            <a:off x="305882" y="2565177"/>
            <a:ext cx="5712307" cy="612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spc="0" baseline="0">
                <a:solidFill>
                  <a:schemeClr val="tx1"/>
                </a:solidFill>
                <a:latin typeface="+mj-lt"/>
                <a:ea typeface="+mj-ea"/>
                <a:cs typeface="+mj-cs"/>
              </a:defRPr>
            </a:lvl1pPr>
          </a:lstStyle>
          <a:p>
            <a:r>
              <a:rPr lang="en-US" dirty="0"/>
              <a:t>Introducing…</a:t>
            </a:r>
          </a:p>
        </p:txBody>
      </p:sp>
      <p:pic>
        <p:nvPicPr>
          <p:cNvPr id="14" name="Picture 13">
            <a:extLst>
              <a:ext uri="{FF2B5EF4-FFF2-40B4-BE49-F238E27FC236}">
                <a16:creationId xmlns:a16="http://schemas.microsoft.com/office/drawing/2014/main" id="{3AEB2E79-F6C0-31BE-E399-D43BFB6C4E37}"/>
              </a:ext>
            </a:extLst>
          </p:cNvPr>
          <p:cNvPicPr>
            <a:picLocks noChangeAspect="1"/>
          </p:cNvPicPr>
          <p:nvPr/>
        </p:nvPicPr>
        <p:blipFill>
          <a:blip r:embed="rId4"/>
          <a:stretch>
            <a:fillRect/>
          </a:stretch>
        </p:blipFill>
        <p:spPr>
          <a:xfrm>
            <a:off x="6659962" y="3088640"/>
            <a:ext cx="5358460" cy="3233292"/>
          </a:xfrm>
          <a:prstGeom prst="rect">
            <a:avLst/>
          </a:prstGeom>
        </p:spPr>
      </p:pic>
    </p:spTree>
    <p:extLst>
      <p:ext uri="{BB962C8B-B14F-4D97-AF65-F5344CB8AC3E}">
        <p14:creationId xmlns:p14="http://schemas.microsoft.com/office/powerpoint/2010/main" val="271681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482884" y="914400"/>
            <a:ext cx="6539237" cy="612500"/>
          </a:xfrm>
        </p:spPr>
        <p:txBody>
          <a:bodyPr>
            <a:noAutofit/>
          </a:bodyPr>
          <a:lstStyle/>
          <a:p>
            <a:r>
              <a:rPr lang="en-US" sz="2800">
                <a:solidFill>
                  <a:schemeClr val="accent1"/>
                </a:solidFill>
              </a:rPr>
              <a:t>S</a:t>
            </a:r>
            <a:r>
              <a:rPr lang="en-US" sz="2800"/>
              <a:t> - Service &amp; Service Reliability</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1001590" y="1618294"/>
            <a:ext cx="5712306" cy="4142998"/>
          </a:xfrm>
        </p:spPr>
        <p:txBody>
          <a:bodyPr vert="horz" lIns="91440" tIns="45720" rIns="91440" bIns="45720" rtlCol="0" anchor="t">
            <a:noAutofit/>
          </a:bodyPr>
          <a:lstStyle/>
          <a:p>
            <a:r>
              <a:rPr lang="en-US" sz="2000"/>
              <a:t>MARTA is working to improve our services with:</a:t>
            </a:r>
          </a:p>
          <a:p>
            <a:pPr marL="285750" indent="-285750">
              <a:buFont typeface="Arial" panose="020B0604020202020204" pitchFamily="34" charset="0"/>
              <a:buChar char="•"/>
            </a:pPr>
            <a:r>
              <a:rPr lang="en-US" sz="2000"/>
              <a:t>The basics: </a:t>
            </a:r>
          </a:p>
          <a:p>
            <a:pPr marL="742950" lvl="1" indent="-285750">
              <a:buFont typeface="Arial" panose="020B0604020202020204" pitchFamily="34" charset="0"/>
              <a:buChar char="•"/>
            </a:pPr>
            <a:r>
              <a:rPr lang="en-US" sz="2000">
                <a:solidFill>
                  <a:schemeClr val="tx1"/>
                </a:solidFill>
              </a:rPr>
              <a:t>Hiring/absenteeism/CBA</a:t>
            </a:r>
            <a:endParaRPr lang="en-US" sz="2000">
              <a:solidFill>
                <a:schemeClr val="tx1"/>
              </a:solidFill>
              <a:cs typeface="Arial"/>
            </a:endParaRPr>
          </a:p>
          <a:p>
            <a:pPr marL="742950" lvl="1" indent="-285750">
              <a:buFont typeface="Arial" panose="020B0604020202020204" pitchFamily="34" charset="0"/>
              <a:buChar char="•"/>
            </a:pPr>
            <a:r>
              <a:rPr lang="en-US" sz="2000">
                <a:solidFill>
                  <a:schemeClr val="tx1"/>
                </a:solidFill>
              </a:rPr>
              <a:t>Return to pre-pandemic service </a:t>
            </a:r>
            <a:endParaRPr lang="en-US" sz="2000">
              <a:solidFill>
                <a:schemeClr val="tx1"/>
              </a:solidFill>
              <a:cs typeface="Arial"/>
            </a:endParaRPr>
          </a:p>
          <a:p>
            <a:pPr marL="742950" lvl="1" indent="-285750">
              <a:buFont typeface="Arial" panose="020B0604020202020204" pitchFamily="34" charset="0"/>
              <a:buChar char="•"/>
            </a:pPr>
            <a:r>
              <a:rPr lang="en-US" sz="2000">
                <a:solidFill>
                  <a:schemeClr val="tx1"/>
                </a:solidFill>
              </a:rPr>
              <a:t>Eliminate DNRs and improve OTP</a:t>
            </a:r>
            <a:endParaRPr lang="en-US" sz="2000">
              <a:solidFill>
                <a:schemeClr val="tx1"/>
              </a:solidFill>
              <a:cs typeface="Arial"/>
            </a:endParaRPr>
          </a:p>
          <a:p>
            <a:pPr marL="285750" indent="-285750">
              <a:buFont typeface="Arial" panose="020B0604020202020204" pitchFamily="34" charset="0"/>
              <a:buChar char="•"/>
            </a:pPr>
            <a:r>
              <a:rPr lang="en-US" sz="2000"/>
              <a:t>Bus Network Redesign</a:t>
            </a:r>
            <a:endParaRPr lang="en-US" sz="2000">
              <a:cs typeface="Arial"/>
            </a:endParaRPr>
          </a:p>
          <a:p>
            <a:pPr marL="285750" indent="-285750">
              <a:buFont typeface="Arial" panose="020B0604020202020204" pitchFamily="34" charset="0"/>
              <a:buChar char="•"/>
            </a:pPr>
            <a:r>
              <a:rPr lang="en-US" sz="2000"/>
              <a:t>CQ400</a:t>
            </a:r>
            <a:endParaRPr lang="en-US" sz="2000">
              <a:cs typeface="Arial"/>
            </a:endParaRPr>
          </a:p>
          <a:p>
            <a:pPr marL="285750" indent="-285750">
              <a:buFont typeface="Arial" panose="020B0604020202020204" pitchFamily="34" charset="0"/>
              <a:buChar char="•"/>
            </a:pPr>
            <a:r>
              <a:rPr lang="en-US" sz="2000"/>
              <a:t>Reliable, real-time customer info</a:t>
            </a:r>
            <a:endParaRPr lang="en-US" sz="2000">
              <a:cs typeface="Arial"/>
            </a:endParaRPr>
          </a:p>
          <a:p>
            <a:pPr marL="285750" indent="-285750">
              <a:buFont typeface="Arial" panose="020B0604020202020204" pitchFamily="34" charset="0"/>
              <a:buChar char="•"/>
            </a:pPr>
            <a:r>
              <a:rPr lang="en-US" sz="2000"/>
              <a:t>CAD/AVL</a:t>
            </a:r>
            <a:endParaRPr lang="en-US" sz="2000">
              <a:cs typeface="Arial"/>
            </a:endParaRPr>
          </a:p>
          <a:p>
            <a:pPr marL="285750" indent="-285750">
              <a:buFont typeface="Arial" panose="020B0604020202020204" pitchFamily="34" charset="0"/>
              <a:buChar char="•"/>
            </a:pPr>
            <a:r>
              <a:rPr lang="en-US" sz="2000"/>
              <a:t>Track renovation/replacement</a:t>
            </a:r>
            <a:endParaRPr lang="en-US" sz="2000">
              <a:cs typeface="Arial"/>
            </a:endParaRPr>
          </a:p>
          <a:p>
            <a:pPr marL="285750" indent="-285750">
              <a:buFont typeface="Arial" panose="020B0604020202020204" pitchFamily="34" charset="0"/>
              <a:buChar char="•"/>
            </a:pPr>
            <a:r>
              <a:rPr lang="en-US" sz="2000" err="1"/>
              <a:t>MARTAConnect</a:t>
            </a:r>
            <a:br>
              <a:rPr lang="en-US" sz="2000"/>
            </a:br>
            <a:endParaRPr lang="en-US" sz="2000"/>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5</a:t>
            </a:fld>
            <a:endParaRPr lang="en-US"/>
          </a:p>
        </p:txBody>
      </p:sp>
      <p:pic>
        <p:nvPicPr>
          <p:cNvPr id="11" name="Picture Placeholder 10" descr="A picture containing text, outdoor, building, road&#10;&#10;Description automatically generated">
            <a:extLst>
              <a:ext uri="{FF2B5EF4-FFF2-40B4-BE49-F238E27FC236}">
                <a16:creationId xmlns:a16="http://schemas.microsoft.com/office/drawing/2014/main" id="{4D76AA4B-6FEA-F33C-4526-A548388493AA}"/>
              </a:ext>
            </a:extLst>
          </p:cNvPr>
          <p:cNvPicPr>
            <a:picLocks noGrp="1" noChangeAspect="1"/>
          </p:cNvPicPr>
          <p:nvPr>
            <p:ph type="pic" sz="quarter" idx="13"/>
          </p:nvPr>
        </p:nvPicPr>
        <p:blipFill>
          <a:blip r:embed="rId3"/>
          <a:srcRect l="23157" r="23157"/>
          <a:stretch>
            <a:fillRect/>
          </a:stretch>
        </p:blipFill>
        <p:spPr/>
      </p:pic>
    </p:spTree>
    <p:extLst>
      <p:ext uri="{BB962C8B-B14F-4D97-AF65-F5344CB8AC3E}">
        <p14:creationId xmlns:p14="http://schemas.microsoft.com/office/powerpoint/2010/main" val="296483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a:xfrm>
            <a:off x="688369" y="789385"/>
            <a:ext cx="6004981" cy="612500"/>
          </a:xfrm>
        </p:spPr>
        <p:txBody>
          <a:bodyPr>
            <a:noAutofit/>
          </a:bodyPr>
          <a:lstStyle/>
          <a:p>
            <a:r>
              <a:rPr lang="en-US" sz="2800">
                <a:solidFill>
                  <a:srgbClr val="FFC000"/>
                </a:solidFill>
              </a:rPr>
              <a:t>E</a:t>
            </a:r>
            <a:r>
              <a:rPr lang="en-US" sz="2800"/>
              <a:t> - Experience Improvements</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981044" y="1619367"/>
            <a:ext cx="5712306" cy="4142998"/>
          </a:xfrm>
        </p:spPr>
        <p:txBody>
          <a:bodyPr vert="horz" lIns="91440" tIns="45720" rIns="91440" bIns="45720" rtlCol="0" anchor="t">
            <a:noAutofit/>
          </a:bodyPr>
          <a:lstStyle/>
          <a:p>
            <a:r>
              <a:rPr lang="en-US" sz="2000"/>
              <a:t>MARTA is improving the customer experience with:</a:t>
            </a:r>
          </a:p>
          <a:p>
            <a:pPr marL="285750" indent="-285750">
              <a:buFont typeface="Arial" panose="020B0604020202020204" pitchFamily="34" charset="0"/>
              <a:buChar char="•"/>
            </a:pPr>
            <a:r>
              <a:rPr lang="en-US" sz="2000"/>
              <a:t>Stations</a:t>
            </a:r>
          </a:p>
          <a:p>
            <a:pPr marL="742950" lvl="1" indent="-285750">
              <a:buFont typeface="Arial" panose="020B0604020202020204" pitchFamily="34" charset="0"/>
              <a:buChar char="•"/>
            </a:pPr>
            <a:r>
              <a:rPr lang="en-US" sz="2000">
                <a:solidFill>
                  <a:schemeClr val="tx1"/>
                </a:solidFill>
              </a:rPr>
              <a:t>38 Station Rehab</a:t>
            </a:r>
            <a:endParaRPr lang="en-US" sz="2000">
              <a:solidFill>
                <a:schemeClr val="tx1"/>
              </a:solidFill>
              <a:cs typeface="Arial"/>
            </a:endParaRPr>
          </a:p>
          <a:p>
            <a:pPr marL="742950" lvl="1" indent="-285750">
              <a:buFont typeface="Arial" panose="020B0604020202020204" pitchFamily="34" charset="0"/>
              <a:buChar char="•"/>
            </a:pPr>
            <a:r>
              <a:rPr lang="en-US" sz="2000">
                <a:solidFill>
                  <a:schemeClr val="tx1"/>
                </a:solidFill>
              </a:rPr>
              <a:t>SMART Restrooms</a:t>
            </a:r>
          </a:p>
          <a:p>
            <a:pPr marL="742950" lvl="1" indent="-285750">
              <a:buFont typeface="Arial" panose="020B0604020202020204" pitchFamily="34" charset="0"/>
              <a:buChar char="•"/>
            </a:pPr>
            <a:r>
              <a:rPr lang="en-US" sz="2000">
                <a:solidFill>
                  <a:schemeClr val="tx1"/>
                </a:solidFill>
              </a:rPr>
              <a:t>Lighting</a:t>
            </a:r>
          </a:p>
          <a:p>
            <a:pPr marL="742950" lvl="1" indent="-285750">
              <a:buFont typeface="Arial" panose="020B0604020202020204" pitchFamily="34" charset="0"/>
              <a:buChar char="•"/>
            </a:pPr>
            <a:r>
              <a:rPr lang="en-US" sz="2000">
                <a:solidFill>
                  <a:schemeClr val="tx1"/>
                </a:solidFill>
              </a:rPr>
              <a:t>Elevator/Escalator</a:t>
            </a:r>
          </a:p>
          <a:p>
            <a:pPr marL="742950" lvl="1" indent="-285750">
              <a:buFont typeface="Arial" panose="020B0604020202020204" pitchFamily="34" charset="0"/>
              <a:buChar char="•"/>
            </a:pPr>
            <a:r>
              <a:rPr lang="en-US" sz="2000">
                <a:solidFill>
                  <a:schemeClr val="tx1"/>
                </a:solidFill>
              </a:rPr>
              <a:t>Station Management &amp; Cleaning</a:t>
            </a:r>
          </a:p>
          <a:p>
            <a:pPr marL="285750" indent="-285750">
              <a:buFont typeface="Arial" panose="020B0604020202020204" pitchFamily="34" charset="0"/>
              <a:buChar char="•"/>
            </a:pPr>
            <a:r>
              <a:rPr lang="en-US" sz="2000"/>
              <a:t>Safety</a:t>
            </a:r>
          </a:p>
          <a:p>
            <a:pPr marL="285750" indent="-285750">
              <a:buFont typeface="Arial" panose="020B0604020202020204" pitchFamily="34" charset="0"/>
              <a:buChar char="•"/>
            </a:pPr>
            <a:r>
              <a:rPr lang="en-US" sz="2000"/>
              <a:t>Breeze Mobile 2.0/AFC 2.0</a:t>
            </a:r>
          </a:p>
          <a:p>
            <a:pPr marL="285750" indent="-285750">
              <a:buFont typeface="Arial" panose="020B0604020202020204" pitchFamily="34" charset="0"/>
              <a:buChar char="•"/>
            </a:pPr>
            <a:r>
              <a:rPr lang="en-US" sz="2000" err="1"/>
              <a:t>Artbound</a:t>
            </a:r>
            <a:endParaRPr lang="en-US" sz="2000"/>
          </a:p>
          <a:p>
            <a:pPr marL="285750" indent="-285750">
              <a:buFont typeface="Arial" panose="020B0604020202020204" pitchFamily="34" charset="0"/>
              <a:buChar char="•"/>
            </a:pPr>
            <a:r>
              <a:rPr lang="en-US" sz="2000"/>
              <a:t>Transit Oriented Development (lines and dots)</a:t>
            </a:r>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6</a:t>
            </a:fld>
            <a:endParaRPr lang="en-US"/>
          </a:p>
        </p:txBody>
      </p:sp>
      <p:pic>
        <p:nvPicPr>
          <p:cNvPr id="15" name="Picture Placeholder 14" descr="A picture containing floor, yellow, tiled&#10;&#10;Description automatically generated">
            <a:extLst>
              <a:ext uri="{FF2B5EF4-FFF2-40B4-BE49-F238E27FC236}">
                <a16:creationId xmlns:a16="http://schemas.microsoft.com/office/drawing/2014/main" id="{349983A0-2845-BDD8-7116-533C645807C0}"/>
              </a:ext>
            </a:extLst>
          </p:cNvPr>
          <p:cNvPicPr>
            <a:picLocks noGrp="1" noChangeAspect="1"/>
          </p:cNvPicPr>
          <p:nvPr>
            <p:ph type="pic" sz="quarter" idx="13"/>
          </p:nvPr>
        </p:nvPicPr>
        <p:blipFill>
          <a:blip r:embed="rId3"/>
          <a:srcRect l="27351" r="27351"/>
          <a:stretch>
            <a:fillRect/>
          </a:stretch>
        </p:blipFill>
        <p:spPr>
          <a:xfrm>
            <a:off x="7405816" y="945223"/>
            <a:ext cx="4786184" cy="5943600"/>
          </a:xfrm>
        </p:spPr>
      </p:pic>
    </p:spTree>
    <p:extLst>
      <p:ext uri="{BB962C8B-B14F-4D97-AF65-F5344CB8AC3E}">
        <p14:creationId xmlns:p14="http://schemas.microsoft.com/office/powerpoint/2010/main" val="78999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B8-67F3-7449-9EF1-26D25376195A}"/>
              </a:ext>
            </a:extLst>
          </p:cNvPr>
          <p:cNvSpPr>
            <a:spLocks noGrp="1"/>
          </p:cNvSpPr>
          <p:nvPr>
            <p:ph type="title"/>
          </p:nvPr>
        </p:nvSpPr>
        <p:spPr/>
        <p:txBody>
          <a:bodyPr>
            <a:normAutofit/>
          </a:bodyPr>
          <a:lstStyle/>
          <a:p>
            <a:r>
              <a:rPr lang="en-US" sz="2800">
                <a:solidFill>
                  <a:schemeClr val="accent2"/>
                </a:solidFill>
              </a:rPr>
              <a:t>E</a:t>
            </a:r>
            <a:r>
              <a:rPr lang="en-US" sz="2800"/>
              <a:t> - Expansion Projects</a:t>
            </a:r>
          </a:p>
        </p:txBody>
      </p:sp>
      <p:pic>
        <p:nvPicPr>
          <p:cNvPr id="7" name="Picture Placeholder 6" descr="A group of people standing on a stage&#10;&#10;Description automatically generated with low confidence">
            <a:extLst>
              <a:ext uri="{FF2B5EF4-FFF2-40B4-BE49-F238E27FC236}">
                <a16:creationId xmlns:a16="http://schemas.microsoft.com/office/drawing/2014/main" id="{D848976D-CC2E-0CFA-C2EE-2BA9DAA96DC4}"/>
              </a:ext>
            </a:extLst>
          </p:cNvPr>
          <p:cNvPicPr>
            <a:picLocks noGrp="1" noChangeAspect="1"/>
          </p:cNvPicPr>
          <p:nvPr>
            <p:ph type="pic" sz="quarter" idx="13"/>
          </p:nvPr>
        </p:nvPicPr>
        <p:blipFill>
          <a:blip r:embed="rId3"/>
          <a:srcRect l="23157" r="23157"/>
          <a:stretch>
            <a:fillRect/>
          </a:stretch>
        </p:blipFill>
        <p:spPr>
          <a:xfrm>
            <a:off x="7405816" y="945222"/>
            <a:ext cx="4786184" cy="5943600"/>
          </a:xfrm>
        </p:spPr>
      </p:pic>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14"/>
          </p:nvPr>
        </p:nvSpPr>
        <p:spPr>
          <a:xfrm>
            <a:off x="1063237" y="1664678"/>
            <a:ext cx="5712306" cy="4142998"/>
          </a:xfrm>
        </p:spPr>
        <p:txBody>
          <a:bodyPr vert="horz" lIns="91440" tIns="45720" rIns="91440" bIns="45720" rtlCol="0" anchor="t">
            <a:noAutofit/>
          </a:bodyPr>
          <a:lstStyle/>
          <a:p>
            <a:r>
              <a:rPr lang="en-US" sz="2000"/>
              <a:t>MARTA is expanding its footprint to better serve the region with:</a:t>
            </a:r>
          </a:p>
          <a:p>
            <a:pPr marL="285750" indent="-285750">
              <a:buFont typeface="Arial" panose="020B0604020202020204" pitchFamily="34" charset="0"/>
              <a:buChar char="•"/>
            </a:pPr>
            <a:r>
              <a:rPr lang="en-US" sz="2000" b="1"/>
              <a:t>More MARTA Atlanta: </a:t>
            </a:r>
            <a:r>
              <a:rPr lang="en-US" sz="2000"/>
              <a:t>MARTA Rapid, MARTA Plus+, Streetcar Station Transformation, Enhanced Bus Service</a:t>
            </a:r>
            <a:endParaRPr lang="en-US" sz="2000" b="1"/>
          </a:p>
          <a:p>
            <a:pPr marL="285750" indent="-285750">
              <a:buFont typeface="Arial" panose="020B0604020202020204" pitchFamily="34" charset="0"/>
              <a:buChar char="•"/>
            </a:pPr>
            <a:r>
              <a:rPr lang="en-US" sz="2000" b="1"/>
              <a:t>More MARTA Clayton: </a:t>
            </a:r>
            <a:r>
              <a:rPr lang="en-US" sz="2000"/>
              <a:t>Justice Center Transit Hub, Multipurpose Operations and Maintenance Facility, SR 54 BRT, Southlake BRT</a:t>
            </a:r>
            <a:endParaRPr lang="en-US" sz="2000">
              <a:cs typeface="Arial"/>
            </a:endParaRPr>
          </a:p>
          <a:p>
            <a:pPr marL="285750" indent="-285750">
              <a:buFont typeface="Arial" panose="020B0604020202020204" pitchFamily="34" charset="0"/>
              <a:buChar char="•"/>
            </a:pPr>
            <a:r>
              <a:rPr lang="en-US" sz="2000" b="1"/>
              <a:t>DeKalb</a:t>
            </a:r>
            <a:r>
              <a:rPr lang="en-US" sz="2000"/>
              <a:t>: Transit Hubs and MARTA Plus+</a:t>
            </a:r>
            <a:endParaRPr lang="en-US" sz="2000">
              <a:cs typeface="Arial"/>
            </a:endParaRPr>
          </a:p>
          <a:p>
            <a:pPr marL="285750" indent="-285750">
              <a:buFont typeface="Arial" panose="020B0604020202020204" pitchFamily="34" charset="0"/>
              <a:buChar char="•"/>
            </a:pPr>
            <a:r>
              <a:rPr lang="en-US" sz="2000" b="1"/>
              <a:t>Fulton</a:t>
            </a:r>
            <a:r>
              <a:rPr lang="en-US" sz="2000"/>
              <a:t>: GA 400 MARTA Rapid</a:t>
            </a:r>
            <a:endParaRPr lang="en-US" sz="2000">
              <a:cs typeface="Arial"/>
            </a:endParaRPr>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7"/>
          </p:nvPr>
        </p:nvSpPr>
        <p:spPr>
          <a:xfrm>
            <a:off x="11495015" y="6387904"/>
            <a:ext cx="413291" cy="365125"/>
          </a:xfrm>
        </p:spPr>
        <p:txBody>
          <a:bodyPr/>
          <a:lstStyle/>
          <a:p>
            <a:fld id="{B474D2A7-32E0-B840-9DF4-58881E53B73E}" type="slidenum">
              <a:rPr lang="en-US" smtClean="0"/>
              <a:pPr/>
              <a:t>7</a:t>
            </a:fld>
            <a:endParaRPr lang="en-US"/>
          </a:p>
        </p:txBody>
      </p:sp>
    </p:spTree>
    <p:extLst>
      <p:ext uri="{BB962C8B-B14F-4D97-AF65-F5344CB8AC3E}">
        <p14:creationId xmlns:p14="http://schemas.microsoft.com/office/powerpoint/2010/main" val="2873311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6466E-0DA3-CF09-CE47-D4321F9E9070}"/>
              </a:ext>
            </a:extLst>
          </p:cNvPr>
          <p:cNvSpPr>
            <a:spLocks noGrp="1"/>
          </p:cNvSpPr>
          <p:nvPr>
            <p:ph type="sldNum" sz="quarter" idx="12"/>
          </p:nvPr>
        </p:nvSpPr>
        <p:spPr/>
        <p:txBody>
          <a:bodyPr/>
          <a:lstStyle/>
          <a:p>
            <a:pPr algn="ctr"/>
            <a:fld id="{B474D2A7-32E0-B840-9DF4-58881E53B73E}" type="slidenum">
              <a:rPr lang="en-US" smtClean="0"/>
              <a:pPr algn="ctr"/>
              <a:t>8</a:t>
            </a:fld>
            <a:endParaRPr lang="en-US"/>
          </a:p>
        </p:txBody>
      </p:sp>
      <p:pic>
        <p:nvPicPr>
          <p:cNvPr id="8" name="Picture 7">
            <a:extLst>
              <a:ext uri="{FF2B5EF4-FFF2-40B4-BE49-F238E27FC236}">
                <a16:creationId xmlns:a16="http://schemas.microsoft.com/office/drawing/2014/main" id="{9CB5E97F-2A78-B837-AA42-15AD88C20E56}"/>
              </a:ext>
            </a:extLst>
          </p:cNvPr>
          <p:cNvPicPr>
            <a:picLocks noChangeAspect="1"/>
          </p:cNvPicPr>
          <p:nvPr/>
        </p:nvPicPr>
        <p:blipFill>
          <a:blip r:embed="rId3"/>
          <a:stretch>
            <a:fillRect/>
          </a:stretch>
        </p:blipFill>
        <p:spPr>
          <a:xfrm>
            <a:off x="4683233" y="1896538"/>
            <a:ext cx="6737138" cy="4391245"/>
          </a:xfrm>
          <a:prstGeom prst="rect">
            <a:avLst/>
          </a:prstGeom>
        </p:spPr>
      </p:pic>
      <p:pic>
        <p:nvPicPr>
          <p:cNvPr id="12" name="Picture 11" descr="Graphical user interface, calendar&#10;&#10;Description automatically generated">
            <a:extLst>
              <a:ext uri="{FF2B5EF4-FFF2-40B4-BE49-F238E27FC236}">
                <a16:creationId xmlns:a16="http://schemas.microsoft.com/office/drawing/2014/main" id="{A8ABDC6D-B427-ADDF-1F75-84EAC9AAFEAE}"/>
              </a:ext>
            </a:extLst>
          </p:cNvPr>
          <p:cNvPicPr>
            <a:picLocks noChangeAspect="1"/>
          </p:cNvPicPr>
          <p:nvPr/>
        </p:nvPicPr>
        <p:blipFill>
          <a:blip r:embed="rId4"/>
          <a:stretch>
            <a:fillRect/>
          </a:stretch>
        </p:blipFill>
        <p:spPr>
          <a:xfrm>
            <a:off x="933576" y="1279049"/>
            <a:ext cx="3192082" cy="5338482"/>
          </a:xfrm>
          <a:prstGeom prst="rect">
            <a:avLst/>
          </a:prstGeom>
        </p:spPr>
      </p:pic>
      <p:sp>
        <p:nvSpPr>
          <p:cNvPr id="13" name="TextBox 12">
            <a:extLst>
              <a:ext uri="{FF2B5EF4-FFF2-40B4-BE49-F238E27FC236}">
                <a16:creationId xmlns:a16="http://schemas.microsoft.com/office/drawing/2014/main" id="{4D751E58-0D5D-7B8A-BED7-41B76E6F6D25}"/>
              </a:ext>
            </a:extLst>
          </p:cNvPr>
          <p:cNvSpPr txBox="1"/>
          <p:nvPr/>
        </p:nvSpPr>
        <p:spPr>
          <a:xfrm>
            <a:off x="862240" y="878939"/>
            <a:ext cx="3872752" cy="400110"/>
          </a:xfrm>
          <a:prstGeom prst="rect">
            <a:avLst/>
          </a:prstGeom>
          <a:noFill/>
        </p:spPr>
        <p:txBody>
          <a:bodyPr wrap="square" rtlCol="0">
            <a:spAutoFit/>
          </a:bodyPr>
          <a:lstStyle/>
          <a:p>
            <a:r>
              <a:rPr lang="en-US" sz="2000">
                <a:latin typeface="+mj-lt"/>
              </a:rPr>
              <a:t>MARTA News Network</a:t>
            </a:r>
          </a:p>
        </p:txBody>
      </p:sp>
      <p:sp>
        <p:nvSpPr>
          <p:cNvPr id="14" name="TextBox 13">
            <a:extLst>
              <a:ext uri="{FF2B5EF4-FFF2-40B4-BE49-F238E27FC236}">
                <a16:creationId xmlns:a16="http://schemas.microsoft.com/office/drawing/2014/main" id="{F60F5A65-087D-4E94-096B-580AA0F407C3}"/>
              </a:ext>
            </a:extLst>
          </p:cNvPr>
          <p:cNvSpPr txBox="1"/>
          <p:nvPr/>
        </p:nvSpPr>
        <p:spPr>
          <a:xfrm>
            <a:off x="6543858" y="1354448"/>
            <a:ext cx="3192081" cy="400110"/>
          </a:xfrm>
          <a:prstGeom prst="rect">
            <a:avLst/>
          </a:prstGeom>
          <a:noFill/>
        </p:spPr>
        <p:txBody>
          <a:bodyPr wrap="square" rtlCol="0">
            <a:spAutoFit/>
          </a:bodyPr>
          <a:lstStyle/>
          <a:p>
            <a:r>
              <a:rPr lang="en-US" sz="2000">
                <a:latin typeface="+mj-lt"/>
              </a:rPr>
              <a:t>Employee Newsletter</a:t>
            </a:r>
          </a:p>
        </p:txBody>
      </p:sp>
    </p:spTree>
    <p:extLst>
      <p:ext uri="{BB962C8B-B14F-4D97-AF65-F5344CB8AC3E}">
        <p14:creationId xmlns:p14="http://schemas.microsoft.com/office/powerpoint/2010/main" val="285978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6466E-0DA3-CF09-CE47-D4321F9E9070}"/>
              </a:ext>
            </a:extLst>
          </p:cNvPr>
          <p:cNvSpPr>
            <a:spLocks noGrp="1"/>
          </p:cNvSpPr>
          <p:nvPr>
            <p:ph type="sldNum" sz="quarter" idx="12"/>
          </p:nvPr>
        </p:nvSpPr>
        <p:spPr/>
        <p:txBody>
          <a:bodyPr/>
          <a:lstStyle/>
          <a:p>
            <a:pPr algn="ctr"/>
            <a:fld id="{B474D2A7-32E0-B840-9DF4-58881E53B73E}" type="slidenum">
              <a:rPr lang="en-US" smtClean="0"/>
              <a:pPr algn="ctr"/>
              <a:t>9</a:t>
            </a:fld>
            <a:endParaRPr lang="en-US"/>
          </a:p>
        </p:txBody>
      </p:sp>
      <p:pic>
        <p:nvPicPr>
          <p:cNvPr id="4" name="Picture 3">
            <a:extLst>
              <a:ext uri="{FF2B5EF4-FFF2-40B4-BE49-F238E27FC236}">
                <a16:creationId xmlns:a16="http://schemas.microsoft.com/office/drawing/2014/main" id="{6C89EA5B-2851-D54E-F41D-58ED14D75707}"/>
              </a:ext>
            </a:extLst>
          </p:cNvPr>
          <p:cNvPicPr>
            <a:picLocks noChangeAspect="1"/>
          </p:cNvPicPr>
          <p:nvPr/>
        </p:nvPicPr>
        <p:blipFill>
          <a:blip r:embed="rId3"/>
          <a:stretch>
            <a:fillRect/>
          </a:stretch>
        </p:blipFill>
        <p:spPr>
          <a:xfrm>
            <a:off x="283694" y="2009098"/>
            <a:ext cx="5324626" cy="4561368"/>
          </a:xfrm>
          <a:prstGeom prst="rect">
            <a:avLst/>
          </a:prstGeom>
        </p:spPr>
      </p:pic>
      <p:pic>
        <p:nvPicPr>
          <p:cNvPr id="6" name="Picture 5">
            <a:extLst>
              <a:ext uri="{FF2B5EF4-FFF2-40B4-BE49-F238E27FC236}">
                <a16:creationId xmlns:a16="http://schemas.microsoft.com/office/drawing/2014/main" id="{21EDF2FB-DB3E-9459-B466-4C13B5DD4004}"/>
              </a:ext>
            </a:extLst>
          </p:cNvPr>
          <p:cNvPicPr>
            <a:picLocks noChangeAspect="1"/>
          </p:cNvPicPr>
          <p:nvPr/>
        </p:nvPicPr>
        <p:blipFill>
          <a:blip r:embed="rId4"/>
          <a:stretch>
            <a:fillRect/>
          </a:stretch>
        </p:blipFill>
        <p:spPr>
          <a:xfrm>
            <a:off x="6096000" y="1502459"/>
            <a:ext cx="5668166" cy="5068007"/>
          </a:xfrm>
          <a:prstGeom prst="rect">
            <a:avLst/>
          </a:prstGeom>
        </p:spPr>
      </p:pic>
      <p:sp>
        <p:nvSpPr>
          <p:cNvPr id="7" name="Title 1">
            <a:extLst>
              <a:ext uri="{FF2B5EF4-FFF2-40B4-BE49-F238E27FC236}">
                <a16:creationId xmlns:a16="http://schemas.microsoft.com/office/drawing/2014/main" id="{EFD3B85D-4338-782F-CB04-C928958A4851}"/>
              </a:ext>
            </a:extLst>
          </p:cNvPr>
          <p:cNvSpPr txBox="1">
            <a:spLocks/>
          </p:cNvSpPr>
          <p:nvPr/>
        </p:nvSpPr>
        <p:spPr>
          <a:xfrm>
            <a:off x="1191033" y="575597"/>
            <a:ext cx="9029938" cy="612500"/>
          </a:xfrm>
          <a:prstGeom prst="rect">
            <a:avLst/>
          </a:prstGeom>
        </p:spPr>
        <p:txBody>
          <a:bodyP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sz="2800"/>
              <a:t>Recent Posts</a:t>
            </a:r>
            <a:endParaRPr lang="en-US" sz="2800" dirty="0"/>
          </a:p>
        </p:txBody>
      </p:sp>
    </p:spTree>
    <p:extLst>
      <p:ext uri="{BB962C8B-B14F-4D97-AF65-F5344CB8AC3E}">
        <p14:creationId xmlns:p14="http://schemas.microsoft.com/office/powerpoint/2010/main" val="4044444675"/>
      </p:ext>
    </p:extLst>
  </p:cSld>
  <p:clrMapOvr>
    <a:masterClrMapping/>
  </p:clrMapOvr>
</p:sld>
</file>

<file path=ppt/theme/theme1.xml><?xml version="1.0" encoding="utf-8"?>
<a:theme xmlns:a="http://schemas.openxmlformats.org/drawingml/2006/main" name="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47174B-B386-4D37-A61E-D0EA211FB1A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7d0340-1410-4a1b-9387-116b9f82b157" xsi:nil="true"/>
    <lcf76f155ced4ddcb4097134ff3c332f xmlns="c0d636d3-8cb1-4409-a137-e8b8098ca802">
      <Terms xmlns="http://schemas.microsoft.com/office/infopath/2007/PartnerControls"/>
    </lcf76f155ced4ddcb4097134ff3c332f>
    <SharedWithUsers xmlns="eb7d0340-1410-4a1b-9387-116b9f82b157">
      <UserInfo>
        <DisplayName>Suzanne Mitchell</DisplayName>
        <AccountId>384</AccountId>
        <AccountType/>
      </UserInfo>
      <UserInfo>
        <DisplayName>Kiernan, Colleen</DisplayName>
        <AccountId>7</AccountId>
        <AccountType/>
      </UserInfo>
      <UserInfo>
        <DisplayName>Rowell, LaKwanza</DisplayName>
        <AccountId>388</AccountId>
        <AccountType/>
      </UserInfo>
      <UserInfo>
        <DisplayName>Bennett, Crystal</DisplayName>
        <AccountId>293</AccountId>
        <AccountType/>
      </UserInfo>
      <UserInfo>
        <DisplayName>Cannida, Chinnette</DisplayName>
        <AccountId>175</AccountId>
        <AccountType/>
      </UserInfo>
      <UserInfo>
        <DisplayName>Fisher, Stephany</DisplayName>
        <AccountId>15</AccountId>
        <AccountType/>
      </UserInfo>
      <UserInfo>
        <DisplayName>Hackshaw, Kevin</DisplayName>
        <AccountId>327</AccountId>
        <AccountType/>
      </UserInfo>
      <UserInfo>
        <DisplayName>Jackson, Amanda</DisplayName>
        <AccountId>168</AccountId>
        <AccountType/>
      </UserInfo>
      <UserInfo>
        <DisplayName>Jetty, Angela</DisplayName>
        <AccountId>345</AccountId>
        <AccountType/>
      </UserInfo>
      <UserInfo>
        <DisplayName>Karra, Ian</DisplayName>
        <AccountId>177</AccountId>
        <AccountType/>
      </UserInfo>
      <UserInfo>
        <DisplayName>Lerner, Stephanie</DisplayName>
        <AccountId>195</AccountId>
        <AccountType/>
      </UserInfo>
      <UserInfo>
        <DisplayName>Rafshoon, Michael</DisplayName>
        <AccountId>176</AccountId>
        <AccountType/>
      </UserInfo>
      <UserInfo>
        <DisplayName>Ryan, Cassandra</DisplayName>
        <AccountId>188</AccountId>
        <AccountType/>
      </UserInfo>
      <UserInfo>
        <DisplayName>Schwin, Payson</DisplayName>
        <AccountId>364</AccountId>
        <AccountType/>
      </UserInfo>
      <UserInfo>
        <DisplayName>Scott, Lisa</DisplayName>
        <AccountId>84</AccountId>
        <AccountType/>
      </UserInfo>
      <UserInfo>
        <DisplayName>Shumaker, Adam</DisplayName>
        <AccountId>12</AccountId>
        <AccountType/>
      </UserInfo>
      <UserInfo>
        <DisplayName>Smith, Dwight</DisplayName>
        <AccountId>301</AccountId>
        <AccountType/>
      </UserInfo>
      <UserInfo>
        <DisplayName>Thornton, Toni</DisplayName>
        <AccountId>39</AccountId>
        <AccountType/>
      </UserInfo>
      <UserInfo>
        <DisplayName>Harris, Lyle</DisplayName>
        <AccountId>341</AccountId>
        <AccountType/>
      </UserInfo>
      <UserInfo>
        <DisplayName>Allen, Rhonda N.</DisplayName>
        <AccountId>50</AccountId>
        <AccountType/>
      </UserInfo>
      <UserInfo>
        <DisplayName>Johnson, Kenneth</DisplayName>
        <AccountId>342</AccountId>
        <AccountType/>
      </UserInfo>
      <UserInfo>
        <DisplayName>Pierce, James</DisplayName>
        <AccountId>357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8ADC85FE4C294FAFE507615E04FBF5" ma:contentTypeVersion="15" ma:contentTypeDescription="Create a new document." ma:contentTypeScope="" ma:versionID="6f77c0b5df5eb4b385c67b09755accef">
  <xsd:schema xmlns:xsd="http://www.w3.org/2001/XMLSchema" xmlns:xs="http://www.w3.org/2001/XMLSchema" xmlns:p="http://schemas.microsoft.com/office/2006/metadata/properties" xmlns:ns2="c0d636d3-8cb1-4409-a137-e8b8098ca802" xmlns:ns3="eb7d0340-1410-4a1b-9387-116b9f82b157" targetNamespace="http://schemas.microsoft.com/office/2006/metadata/properties" ma:root="true" ma:fieldsID="2fb685e8803183f26b444e4bd0f92bf4" ns2:_="" ns3:_="">
    <xsd:import namespace="c0d636d3-8cb1-4409-a137-e8b8098ca802"/>
    <xsd:import namespace="eb7d0340-1410-4a1b-9387-116b9f82b1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d636d3-8cb1-4409-a137-e8b8098ca8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e2f1a0-39b3-488d-923d-3a439268a3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d0340-1410-4a1b-9387-116b9f82b1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b7a787b-f6b9-40aa-bbae-d91cf287f454}" ma:internalName="TaxCatchAll" ma:showField="CatchAllData" ma:web="eb7d0340-1410-4a1b-9387-116b9f82b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800ED9-8016-4AEC-84D0-D251843A4468}">
  <ds:schemaRefs>
    <ds:schemaRef ds:uri="c0d636d3-8cb1-4409-a137-e8b8098ca802"/>
    <ds:schemaRef ds:uri="http://purl.org/dc/elements/1.1/"/>
    <ds:schemaRef ds:uri="http://schemas.microsoft.com/office/2006/metadata/properties"/>
    <ds:schemaRef ds:uri="eb7d0340-1410-4a1b-9387-116b9f82b157"/>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684D69A-67B9-478A-8433-29A494F2B566}">
  <ds:schemaRefs>
    <ds:schemaRef ds:uri="http://schemas.microsoft.com/sharepoint/v3/contenttype/forms"/>
  </ds:schemaRefs>
</ds:datastoreItem>
</file>

<file path=customXml/itemProps3.xml><?xml version="1.0" encoding="utf-8"?>
<ds:datastoreItem xmlns:ds="http://schemas.openxmlformats.org/officeDocument/2006/customXml" ds:itemID="{8B1C94BB-510C-4A74-933A-8C228C474848}">
  <ds:schemaRefs>
    <ds:schemaRef ds:uri="c0d636d3-8cb1-4409-a137-e8b8098ca802"/>
    <ds:schemaRef ds:uri="eb7d0340-1410-4a1b-9387-116b9f82b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507</TotalTime>
  <Words>859</Words>
  <Application>Microsoft Office PowerPoint</Application>
  <PresentationFormat>Widescreen</PresentationFormat>
  <Paragraphs>120</Paragraphs>
  <Slides>14</Slides>
  <Notes>11</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Cover &amp; section openers</vt:lpstr>
      <vt:lpstr>Blue content pages</vt:lpstr>
      <vt:lpstr>Orange content pages</vt:lpstr>
      <vt:lpstr>Yellow content pages</vt:lpstr>
      <vt:lpstr>SEE MARTA Communications Framework</vt:lpstr>
      <vt:lpstr>Communication Problem: MARTA has a LOT of initiatives</vt:lpstr>
      <vt:lpstr>Communications Rule of 3</vt:lpstr>
      <vt:lpstr>PowerPoint Presentation</vt:lpstr>
      <vt:lpstr>S - Service &amp; Service Reliability</vt:lpstr>
      <vt:lpstr>E - Experience Improvements</vt:lpstr>
      <vt:lpstr>E - Expansion Projects</vt:lpstr>
      <vt:lpstr>PowerPoint Presentation</vt:lpstr>
      <vt:lpstr>PowerPoint Presentation</vt:lpstr>
      <vt:lpstr>Catch Phrases</vt:lpstr>
      <vt:lpstr>PowerPoint Presentation</vt:lpstr>
      <vt:lpstr>Why SEE MARTA?</vt:lpstr>
      <vt:lpstr>PowerPoint Presentation</vt:lpstr>
      <vt:lpstr>SEE Action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lastModifiedBy>Kiernan, Colleen</cp:lastModifiedBy>
  <cp:revision>3</cp:revision>
  <cp:lastPrinted>2023-07-25T16:38:57Z</cp:lastPrinted>
  <dcterms:created xsi:type="dcterms:W3CDTF">2021-01-05T15:46:35Z</dcterms:created>
  <dcterms:modified xsi:type="dcterms:W3CDTF">2023-10-05T12:43:39Z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0x010100258ADC85FE4C294FAFE507615E04FBF5</vt:lpwstr>
  </property>
  <property fmtid="{D5CDD505-2E9C-101B-9397-08002B2CF9AE}" pid="3" name="MediaServiceImageTags">
    <vt:lpwstr/>
  </property>
</Properties>
</file>