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 id="2147483687" r:id="rId3"/>
    <p:sldMasterId id="2147483694" r:id="rId4"/>
  </p:sldMasterIdLst>
  <p:notesMasterIdLst>
    <p:notesMasterId r:id="rId33"/>
  </p:notesMasterIdLst>
  <p:sldIdLst>
    <p:sldId id="266" r:id="rId5"/>
    <p:sldId id="256" r:id="rId6"/>
    <p:sldId id="259" r:id="rId7"/>
    <p:sldId id="258" r:id="rId8"/>
    <p:sldId id="268" r:id="rId9"/>
    <p:sldId id="271" r:id="rId10"/>
    <p:sldId id="272" r:id="rId11"/>
    <p:sldId id="270" r:id="rId12"/>
    <p:sldId id="277" r:id="rId13"/>
    <p:sldId id="275" r:id="rId14"/>
    <p:sldId id="279" r:id="rId15"/>
    <p:sldId id="282" r:id="rId16"/>
    <p:sldId id="283" r:id="rId17"/>
    <p:sldId id="287" r:id="rId18"/>
    <p:sldId id="281" r:id="rId19"/>
    <p:sldId id="289" r:id="rId20"/>
    <p:sldId id="284" r:id="rId21"/>
    <p:sldId id="285" r:id="rId22"/>
    <p:sldId id="286" r:id="rId23"/>
    <p:sldId id="290" r:id="rId24"/>
    <p:sldId id="292" r:id="rId25"/>
    <p:sldId id="294" r:id="rId26"/>
    <p:sldId id="293" r:id="rId27"/>
    <p:sldId id="291" r:id="rId28"/>
    <p:sldId id="288" r:id="rId29"/>
    <p:sldId id="278" r:id="rId30"/>
    <p:sldId id="276" r:id="rId31"/>
    <p:sldId id="260" r:id="rId32"/>
  </p:sldIdLst>
  <p:sldSz cx="12192000" cy="6858000"/>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3F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7AFEF-7810-4A1D-98CE-71AA325698E7}" v="2" dt="2023-11-01T16:31:33.63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388" autoAdjust="0"/>
  </p:normalViewPr>
  <p:slideViewPr>
    <p:cSldViewPr snapToGrid="0" snapToObjects="1">
      <p:cViewPr varScale="1">
        <p:scale>
          <a:sx n="74" d="100"/>
          <a:sy n="74" d="100"/>
        </p:scale>
        <p:origin x="139"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44" d="100"/>
          <a:sy n="44" d="100"/>
        </p:scale>
        <p:origin x="2844"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3853" y="0"/>
            <a:ext cx="3024770" cy="458788"/>
          </a:xfrm>
          <a:prstGeom prst="rect">
            <a:avLst/>
          </a:prstGeom>
        </p:spPr>
        <p:txBody>
          <a:bodyPr vert="horz" lIns="91440" tIns="45720" rIns="91440" bIns="45720" rtlCol="0"/>
          <a:lstStyle>
            <a:lvl1pPr algn="r">
              <a:defRPr sz="1200"/>
            </a:lvl1pPr>
          </a:lstStyle>
          <a:p>
            <a:fld id="{1D2036A0-90C9-3347-A44A-3484284CC407}" type="datetimeFigureOut">
              <a:rPr lang="en-US" smtClean="0"/>
              <a:t>10/31/2023</a:t>
            </a:fld>
            <a:endParaRPr lang="en-US"/>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024" y="4400550"/>
            <a:ext cx="558419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302477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3853" y="8685214"/>
            <a:ext cx="3024770" cy="458787"/>
          </a:xfrm>
          <a:prstGeom prst="rect">
            <a:avLst/>
          </a:prstGeom>
        </p:spPr>
        <p:txBody>
          <a:bodyPr vert="horz" lIns="91440" tIns="45720" rIns="91440" bIns="45720" rtlCol="0" anchor="b"/>
          <a:lstStyle>
            <a:lvl1pPr algn="r">
              <a:defRPr sz="1200"/>
            </a:lvl1pPr>
          </a:lstStyle>
          <a:p>
            <a:fld id="{55616330-9B5B-0840-AF03-1EF96EE1A8AA}" type="slidenum">
              <a:rPr lang="en-US" smtClean="0"/>
              <a:t>‹#›</a:t>
            </a:fld>
            <a:endParaRPr lang="en-US"/>
          </a:p>
        </p:txBody>
      </p:sp>
    </p:spTree>
    <p:extLst>
      <p:ext uri="{BB962C8B-B14F-4D97-AF65-F5344CB8AC3E}">
        <p14:creationId xmlns:p14="http://schemas.microsoft.com/office/powerpoint/2010/main" val="3747501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16330-9B5B-0840-AF03-1EF96EE1A8AA}" type="slidenum">
              <a:rPr lang="en-US" smtClean="0"/>
              <a:t>1</a:t>
            </a:fld>
            <a:endParaRPr lang="en-US"/>
          </a:p>
        </p:txBody>
      </p:sp>
    </p:spTree>
    <p:extLst>
      <p:ext uri="{BB962C8B-B14F-4D97-AF65-F5344CB8AC3E}">
        <p14:creationId xmlns:p14="http://schemas.microsoft.com/office/powerpoint/2010/main" val="983074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10</a:t>
            </a:fld>
            <a:endParaRPr lang="en-US"/>
          </a:p>
        </p:txBody>
      </p:sp>
    </p:spTree>
    <p:extLst>
      <p:ext uri="{BB962C8B-B14F-4D97-AF65-F5344CB8AC3E}">
        <p14:creationId xmlns:p14="http://schemas.microsoft.com/office/powerpoint/2010/main" val="1612296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11</a:t>
            </a:fld>
            <a:endParaRPr lang="en-US"/>
          </a:p>
        </p:txBody>
      </p:sp>
    </p:spTree>
    <p:extLst>
      <p:ext uri="{BB962C8B-B14F-4D97-AF65-F5344CB8AC3E}">
        <p14:creationId xmlns:p14="http://schemas.microsoft.com/office/powerpoint/2010/main" val="2913939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12</a:t>
            </a:fld>
            <a:endParaRPr lang="en-US"/>
          </a:p>
        </p:txBody>
      </p:sp>
    </p:spTree>
    <p:extLst>
      <p:ext uri="{BB962C8B-B14F-4D97-AF65-F5344CB8AC3E}">
        <p14:creationId xmlns:p14="http://schemas.microsoft.com/office/powerpoint/2010/main" val="2751547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13</a:t>
            </a:fld>
            <a:endParaRPr lang="en-US"/>
          </a:p>
        </p:txBody>
      </p:sp>
    </p:spTree>
    <p:extLst>
      <p:ext uri="{BB962C8B-B14F-4D97-AF65-F5344CB8AC3E}">
        <p14:creationId xmlns:p14="http://schemas.microsoft.com/office/powerpoint/2010/main" val="2382316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14</a:t>
            </a:fld>
            <a:endParaRPr lang="en-US"/>
          </a:p>
        </p:txBody>
      </p:sp>
    </p:spTree>
    <p:extLst>
      <p:ext uri="{BB962C8B-B14F-4D97-AF65-F5344CB8AC3E}">
        <p14:creationId xmlns:p14="http://schemas.microsoft.com/office/powerpoint/2010/main" val="372192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15</a:t>
            </a:fld>
            <a:endParaRPr lang="en-US"/>
          </a:p>
        </p:txBody>
      </p:sp>
    </p:spTree>
    <p:extLst>
      <p:ext uri="{BB962C8B-B14F-4D97-AF65-F5344CB8AC3E}">
        <p14:creationId xmlns:p14="http://schemas.microsoft.com/office/powerpoint/2010/main" val="427189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16</a:t>
            </a:fld>
            <a:endParaRPr lang="en-US"/>
          </a:p>
        </p:txBody>
      </p:sp>
    </p:spTree>
    <p:extLst>
      <p:ext uri="{BB962C8B-B14F-4D97-AF65-F5344CB8AC3E}">
        <p14:creationId xmlns:p14="http://schemas.microsoft.com/office/powerpoint/2010/main" val="4098314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17</a:t>
            </a:fld>
            <a:endParaRPr lang="en-US"/>
          </a:p>
        </p:txBody>
      </p:sp>
    </p:spTree>
    <p:extLst>
      <p:ext uri="{BB962C8B-B14F-4D97-AF65-F5344CB8AC3E}">
        <p14:creationId xmlns:p14="http://schemas.microsoft.com/office/powerpoint/2010/main" val="522874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18</a:t>
            </a:fld>
            <a:endParaRPr lang="en-US"/>
          </a:p>
        </p:txBody>
      </p:sp>
    </p:spTree>
    <p:extLst>
      <p:ext uri="{BB962C8B-B14F-4D97-AF65-F5344CB8AC3E}">
        <p14:creationId xmlns:p14="http://schemas.microsoft.com/office/powerpoint/2010/main" val="4127388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19</a:t>
            </a:fld>
            <a:endParaRPr lang="en-US"/>
          </a:p>
        </p:txBody>
      </p:sp>
    </p:spTree>
    <p:extLst>
      <p:ext uri="{BB962C8B-B14F-4D97-AF65-F5344CB8AC3E}">
        <p14:creationId xmlns:p14="http://schemas.microsoft.com/office/powerpoint/2010/main" val="216915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real-time service information from the IOC from Bus and Rail Communications team- automatically generated to Twitter from the passenger alerts system.</a:t>
            </a:r>
          </a:p>
          <a:p>
            <a:r>
              <a:rPr lang="en-US" dirty="0"/>
              <a:t>The Marketing Office scheduled posts regarding service changes, such as holiday and weekend schedules, upcoming major events, brand content, and other promotional posts.</a:t>
            </a:r>
          </a:p>
          <a:p>
            <a:r>
              <a:rPr lang="en-US" dirty="0"/>
              <a:t>The Office of Digital Media provided limited customer responses on social media that occasionally provided additional information about service but mostly requested that customers contact the Customer Service Center for complaints and feedback or the Customer Information Center for service questions. </a:t>
            </a:r>
          </a:p>
          <a:p>
            <a:r>
              <a:rPr lang="en-US" dirty="0"/>
              <a:t>Due to no Customer Service-trained personnel responding on social media, there would sometimes be a negative image and response from customers</a:t>
            </a:r>
          </a:p>
          <a:p>
            <a:endParaRPr lang="en-US" dirty="0"/>
          </a:p>
          <a:p>
            <a:r>
              <a:rPr lang="en-US" dirty="0"/>
              <a:t>We realized that service communications were mostly a one-way channel on social media; customers requesting any specific service information did not receive an immediate response, and some customers began to create their own “narratives” about any service changes or disruptions, especially in the pandemic world. </a:t>
            </a:r>
          </a:p>
        </p:txBody>
      </p:sp>
      <p:sp>
        <p:nvSpPr>
          <p:cNvPr id="4" name="Slide Number Placeholder 3"/>
          <p:cNvSpPr>
            <a:spLocks noGrp="1"/>
          </p:cNvSpPr>
          <p:nvPr>
            <p:ph type="sldNum" sz="quarter" idx="5"/>
          </p:nvPr>
        </p:nvSpPr>
        <p:spPr/>
        <p:txBody>
          <a:bodyPr/>
          <a:lstStyle/>
          <a:p>
            <a:fld id="{55616330-9B5B-0840-AF03-1EF96EE1A8AA}" type="slidenum">
              <a:rPr lang="en-US" smtClean="0"/>
              <a:t>2</a:t>
            </a:fld>
            <a:endParaRPr lang="en-US"/>
          </a:p>
        </p:txBody>
      </p:sp>
    </p:spTree>
    <p:extLst>
      <p:ext uri="{BB962C8B-B14F-4D97-AF65-F5344CB8AC3E}">
        <p14:creationId xmlns:p14="http://schemas.microsoft.com/office/powerpoint/2010/main" val="767018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20</a:t>
            </a:fld>
            <a:endParaRPr lang="en-US"/>
          </a:p>
        </p:txBody>
      </p:sp>
    </p:spTree>
    <p:extLst>
      <p:ext uri="{BB962C8B-B14F-4D97-AF65-F5344CB8AC3E}">
        <p14:creationId xmlns:p14="http://schemas.microsoft.com/office/powerpoint/2010/main" val="554455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21</a:t>
            </a:fld>
            <a:endParaRPr lang="en-US"/>
          </a:p>
        </p:txBody>
      </p:sp>
    </p:spTree>
    <p:extLst>
      <p:ext uri="{BB962C8B-B14F-4D97-AF65-F5344CB8AC3E}">
        <p14:creationId xmlns:p14="http://schemas.microsoft.com/office/powerpoint/2010/main" val="3734847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22</a:t>
            </a:fld>
            <a:endParaRPr lang="en-US"/>
          </a:p>
        </p:txBody>
      </p:sp>
    </p:spTree>
    <p:extLst>
      <p:ext uri="{BB962C8B-B14F-4D97-AF65-F5344CB8AC3E}">
        <p14:creationId xmlns:p14="http://schemas.microsoft.com/office/powerpoint/2010/main" val="3226734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23</a:t>
            </a:fld>
            <a:endParaRPr lang="en-US"/>
          </a:p>
        </p:txBody>
      </p:sp>
    </p:spTree>
    <p:extLst>
      <p:ext uri="{BB962C8B-B14F-4D97-AF65-F5344CB8AC3E}">
        <p14:creationId xmlns:p14="http://schemas.microsoft.com/office/powerpoint/2010/main" val="3897767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24</a:t>
            </a:fld>
            <a:endParaRPr lang="en-US"/>
          </a:p>
        </p:txBody>
      </p:sp>
    </p:spTree>
    <p:extLst>
      <p:ext uri="{BB962C8B-B14F-4D97-AF65-F5344CB8AC3E}">
        <p14:creationId xmlns:p14="http://schemas.microsoft.com/office/powerpoint/2010/main" val="359598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25</a:t>
            </a:fld>
            <a:endParaRPr lang="en-US"/>
          </a:p>
        </p:txBody>
      </p:sp>
    </p:spTree>
    <p:extLst>
      <p:ext uri="{BB962C8B-B14F-4D97-AF65-F5344CB8AC3E}">
        <p14:creationId xmlns:p14="http://schemas.microsoft.com/office/powerpoint/2010/main" val="559465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70957"/>
          </a:xfrm>
        </p:spPr>
        <p:txBody>
          <a:bodyPr/>
          <a:lstStyle/>
          <a:p>
            <a:r>
              <a:rPr lang="en-US" dirty="0"/>
              <a:t>And now, the Goals of the Customer Service Social Media team:</a:t>
            </a:r>
          </a:p>
          <a:p>
            <a:endParaRPr lang="en-US" dirty="0"/>
          </a:p>
          <a:p>
            <a:r>
              <a:rPr lang="en-US" dirty="0"/>
              <a:t>With our team now being fully staffed, we are looking to expand our hours of customer support on social media. We currently provide real-time responses to customers on our social channels on weekdays between 7 a.m. through 7 p.m., with additional monitoring on the weekends and holidays. We also provide support as needed for special events and service emergencies. </a:t>
            </a:r>
          </a:p>
          <a:p>
            <a:endParaRPr lang="en-US" dirty="0"/>
          </a:p>
          <a:p>
            <a:r>
              <a:rPr lang="en-US" dirty="0"/>
              <a:t>As we continue to post and respond to customers with more dynamic content, we look forward to increasing our engagement with riders and social influencers and improving customer sentiments. This would be a collaborative effort with other teams across MARTA with our collective goal to improve the overall transit experience for all riders. </a:t>
            </a:r>
          </a:p>
          <a:p>
            <a:endParaRPr lang="en-US" dirty="0"/>
          </a:p>
          <a:p>
            <a:r>
              <a:rPr lang="en-US" dirty="0"/>
              <a:t>As we continue to work closely with other internal departments, we want to improve our communication of customer feedback related to those areas. We’d like to provide tailored reports to each department to aid in identifying needed areas of improvement and gauging areas of success. </a:t>
            </a:r>
          </a:p>
        </p:txBody>
      </p:sp>
      <p:sp>
        <p:nvSpPr>
          <p:cNvPr id="4" name="Slide Number Placeholder 3"/>
          <p:cNvSpPr>
            <a:spLocks noGrp="1"/>
          </p:cNvSpPr>
          <p:nvPr>
            <p:ph type="sldNum" sz="quarter" idx="5"/>
          </p:nvPr>
        </p:nvSpPr>
        <p:spPr/>
        <p:txBody>
          <a:bodyPr/>
          <a:lstStyle/>
          <a:p>
            <a:fld id="{55616330-9B5B-0840-AF03-1EF96EE1A8AA}" type="slidenum">
              <a:rPr lang="en-US" smtClean="0"/>
              <a:t>26</a:t>
            </a:fld>
            <a:endParaRPr lang="en-US"/>
          </a:p>
        </p:txBody>
      </p:sp>
    </p:spTree>
    <p:extLst>
      <p:ext uri="{BB962C8B-B14F-4D97-AF65-F5344CB8AC3E}">
        <p14:creationId xmlns:p14="http://schemas.microsoft.com/office/powerpoint/2010/main" val="1571157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70957"/>
          </a:xfrm>
        </p:spPr>
        <p:txBody>
          <a:bodyPr/>
          <a:lstStyle/>
          <a:p>
            <a:r>
              <a:rPr lang="en-US" dirty="0"/>
              <a:t>And now, the Goals of the Customer Service Social Media team:</a:t>
            </a:r>
          </a:p>
          <a:p>
            <a:endParaRPr lang="en-US" dirty="0"/>
          </a:p>
          <a:p>
            <a:r>
              <a:rPr lang="en-US" dirty="0"/>
              <a:t>With our team now being fully staffed, we are looking to expand our hours of customer support on social media. We currently provide real-time responses to customers on our social channels on weekdays between 7 a.m. through 7 p.m., with additional monitoring on the weekends and holidays. We also provide support as needed for special events and service emergencies. </a:t>
            </a:r>
          </a:p>
          <a:p>
            <a:endParaRPr lang="en-US" dirty="0"/>
          </a:p>
          <a:p>
            <a:r>
              <a:rPr lang="en-US" dirty="0"/>
              <a:t>As we continue to post and respond to customers with more dynamic content, we look forward to increasing our engagement with riders and social influencers and improving customer sentiments. This would be a collaborative effort with other teams across MARTA with our collective goal to improve the overall transit experience for all riders. </a:t>
            </a:r>
          </a:p>
          <a:p>
            <a:endParaRPr lang="en-US" dirty="0"/>
          </a:p>
          <a:p>
            <a:r>
              <a:rPr lang="en-US" dirty="0"/>
              <a:t>As we continue to work closely with other internal departments, we want to improve our communication of customer feedback related to those areas. We’d like to provide tailored reports to each department to aid in identifying needed areas of improvement and gauging areas of success. </a:t>
            </a:r>
          </a:p>
        </p:txBody>
      </p:sp>
      <p:sp>
        <p:nvSpPr>
          <p:cNvPr id="4" name="Slide Number Placeholder 3"/>
          <p:cNvSpPr>
            <a:spLocks noGrp="1"/>
          </p:cNvSpPr>
          <p:nvPr>
            <p:ph type="sldNum" sz="quarter" idx="5"/>
          </p:nvPr>
        </p:nvSpPr>
        <p:spPr/>
        <p:txBody>
          <a:bodyPr/>
          <a:lstStyle/>
          <a:p>
            <a:fld id="{55616330-9B5B-0840-AF03-1EF96EE1A8AA}" type="slidenum">
              <a:rPr lang="en-US" smtClean="0"/>
              <a:t>27</a:t>
            </a:fld>
            <a:endParaRPr lang="en-US"/>
          </a:p>
        </p:txBody>
      </p:sp>
    </p:spTree>
    <p:extLst>
      <p:ext uri="{BB962C8B-B14F-4D97-AF65-F5344CB8AC3E}">
        <p14:creationId xmlns:p14="http://schemas.microsoft.com/office/powerpoint/2010/main" val="2386492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16330-9B5B-0840-AF03-1EF96EE1A8AA}" type="slidenum">
              <a:rPr lang="en-US" smtClean="0"/>
              <a:t>28</a:t>
            </a:fld>
            <a:endParaRPr lang="en-US"/>
          </a:p>
        </p:txBody>
      </p:sp>
    </p:spTree>
    <p:extLst>
      <p:ext uri="{BB962C8B-B14F-4D97-AF65-F5344CB8AC3E}">
        <p14:creationId xmlns:p14="http://schemas.microsoft.com/office/powerpoint/2010/main" val="83310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newest segment of the Office of Customer Services was launched in August 2021, as MARTA continued navigating pandemic-related staffing shortages months before our announcement of reduced bus services (most routes operating on weekend schedules).</a:t>
            </a:r>
          </a:p>
          <a:p>
            <a:endParaRPr lang="en-US" dirty="0"/>
          </a:p>
          <a:p>
            <a:r>
              <a:rPr lang="en-US" dirty="0"/>
              <a:t>We have dedicated staff (currently a team of 4) to monitor MARTA’s dedicated service page on Twitter (@MARTAservice) and our sole Facebook page and the sole Instagram page (shared with the external affairs team- both named MARTA Transit). That’s 3 Social Media Specialists and 1 Senior Social Media Specialist.</a:t>
            </a:r>
          </a:p>
          <a:p>
            <a:r>
              <a:rPr lang="en-US" dirty="0"/>
              <a:t>There’s specialized training for the team that combines customer service standard operating procedures with guidance on responding within brand guidelines. </a:t>
            </a:r>
          </a:p>
          <a:p>
            <a:r>
              <a:rPr lang="en-US" dirty="0"/>
              <a:t>Our responses are customer-experience focused to resolve concerns and restore customer trust. </a:t>
            </a:r>
          </a:p>
          <a:p>
            <a:endParaRPr lang="en-US" dirty="0"/>
          </a:p>
          <a:p>
            <a:r>
              <a:rPr lang="en-US" dirty="0"/>
              <a:t>Our team also manages the elevator entrapment follow-up process, which includes contacting the customer to apologize for their experience, gathering feedback about their experience (which we forward to our Vertical Transportation and Rail Operations team for review and action, if necessary), and offering compensation as an act of good faith on behalf of MARTA. </a:t>
            </a:r>
          </a:p>
          <a:p>
            <a:endParaRPr lang="en-US" dirty="0"/>
          </a:p>
          <a:p>
            <a:r>
              <a:rPr lang="en-US" dirty="0"/>
              <a:t>During planned and unplanned service outages, we provide support for the </a:t>
            </a:r>
            <a:r>
              <a:rPr lang="en-US" dirty="0" err="1"/>
              <a:t>MARTAConnect</a:t>
            </a:r>
            <a:r>
              <a:rPr lang="en-US" dirty="0"/>
              <a:t> process for Uber and Lyft subsidized vouchers. </a:t>
            </a:r>
          </a:p>
          <a:p>
            <a:endParaRPr lang="en-US" dirty="0"/>
          </a:p>
          <a:p>
            <a:r>
              <a:rPr lang="en-US" dirty="0"/>
              <a:t>Additionally, the team schedules posts for planned and unplanned service changes, which include special weekend schedules, holiday operations, major events, bus bridge emergencies, and service outages.</a:t>
            </a:r>
          </a:p>
          <a:p>
            <a:endParaRPr lang="en-US" dirty="0"/>
          </a:p>
          <a:p>
            <a:r>
              <a:rPr lang="en-US" dirty="0"/>
              <a:t>We generate weekly, monthly, quarterly, and fiscal year reports on customer sentiments and social media metrics. We also closely collaborate with departments across MARTA to stay abreast of and relay service changes and any customer experience improvement efforts.</a:t>
            </a:r>
          </a:p>
          <a:p>
            <a:endParaRPr lang="en-US" dirty="0"/>
          </a:p>
          <a:p>
            <a:r>
              <a:rPr lang="en-US" dirty="0"/>
              <a:t> </a:t>
            </a:r>
          </a:p>
        </p:txBody>
      </p:sp>
      <p:sp>
        <p:nvSpPr>
          <p:cNvPr id="4" name="Slide Number Placeholder 3"/>
          <p:cNvSpPr>
            <a:spLocks noGrp="1"/>
          </p:cNvSpPr>
          <p:nvPr>
            <p:ph type="sldNum" sz="quarter" idx="5"/>
          </p:nvPr>
        </p:nvSpPr>
        <p:spPr/>
        <p:txBody>
          <a:bodyPr/>
          <a:lstStyle/>
          <a:p>
            <a:fld id="{55616330-9B5B-0840-AF03-1EF96EE1A8AA}" type="slidenum">
              <a:rPr lang="en-US" smtClean="0"/>
              <a:t>3</a:t>
            </a:fld>
            <a:endParaRPr lang="en-US"/>
          </a:p>
        </p:txBody>
      </p:sp>
    </p:spTree>
    <p:extLst>
      <p:ext uri="{BB962C8B-B14F-4D97-AF65-F5344CB8AC3E}">
        <p14:creationId xmlns:p14="http://schemas.microsoft.com/office/powerpoint/2010/main" val="2508046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noticed an immediate improvement in customer communication with our real-time customer service responses. Customers were excited that a dedicated social media team was available to answer questions, address concerns, and forward feedback through direct correspondence from our social channels. </a:t>
            </a:r>
          </a:p>
        </p:txBody>
      </p:sp>
      <p:sp>
        <p:nvSpPr>
          <p:cNvPr id="4" name="Slide Number Placeholder 3"/>
          <p:cNvSpPr>
            <a:spLocks noGrp="1"/>
          </p:cNvSpPr>
          <p:nvPr>
            <p:ph type="sldNum" sz="quarter" idx="5"/>
          </p:nvPr>
        </p:nvSpPr>
        <p:spPr/>
        <p:txBody>
          <a:bodyPr/>
          <a:lstStyle/>
          <a:p>
            <a:fld id="{55616330-9B5B-0840-AF03-1EF96EE1A8AA}" type="slidenum">
              <a:rPr lang="en-US" smtClean="0"/>
              <a:t>4</a:t>
            </a:fld>
            <a:endParaRPr lang="en-US"/>
          </a:p>
        </p:txBody>
      </p:sp>
    </p:spTree>
    <p:extLst>
      <p:ext uri="{BB962C8B-B14F-4D97-AF65-F5344CB8AC3E}">
        <p14:creationId xmlns:p14="http://schemas.microsoft.com/office/powerpoint/2010/main" val="3886492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strengthening our relationship with new and current riders and transit advocates on social media, we’ve also improved the social metrics of our service posts. </a:t>
            </a:r>
          </a:p>
          <a:p>
            <a:endParaRPr lang="en-US" dirty="0"/>
          </a:p>
          <a:p>
            <a:r>
              <a:rPr lang="en-US" dirty="0"/>
              <a:t>Within one fiscal year, we’ve doubled our service-related posts, which in turn doubled our impressions, engagements, video views, and post-link clicks.</a:t>
            </a:r>
          </a:p>
          <a:p>
            <a:endParaRPr lang="en-US" dirty="0"/>
          </a:p>
          <a:p>
            <a:r>
              <a:rPr lang="en-US" dirty="0"/>
              <a:t>Additionally, we’ve improved our efficiency with responding to customers on our social channels; our total replies have doubled, but we’ve significantly decreased our average reply time. </a:t>
            </a:r>
          </a:p>
          <a:p>
            <a:endParaRPr lang="en-US" dirty="0"/>
          </a:p>
          <a:p>
            <a:r>
              <a:rPr lang="en-US" dirty="0"/>
              <a:t>With the help of the Digital Media, Marketing and Communications offices, we’re posting more engaging videos, photos, and graphics with our responses and notification posts. </a:t>
            </a:r>
          </a:p>
        </p:txBody>
      </p:sp>
      <p:sp>
        <p:nvSpPr>
          <p:cNvPr id="4" name="Slide Number Placeholder 3"/>
          <p:cNvSpPr>
            <a:spLocks noGrp="1"/>
          </p:cNvSpPr>
          <p:nvPr>
            <p:ph type="sldNum" sz="quarter" idx="5"/>
          </p:nvPr>
        </p:nvSpPr>
        <p:spPr/>
        <p:txBody>
          <a:bodyPr/>
          <a:lstStyle/>
          <a:p>
            <a:fld id="{55616330-9B5B-0840-AF03-1EF96EE1A8AA}" type="slidenum">
              <a:rPr lang="en-US" smtClean="0"/>
              <a:t>5</a:t>
            </a:fld>
            <a:endParaRPr lang="en-US"/>
          </a:p>
        </p:txBody>
      </p:sp>
    </p:spTree>
    <p:extLst>
      <p:ext uri="{BB962C8B-B14F-4D97-AF65-F5344CB8AC3E}">
        <p14:creationId xmlns:p14="http://schemas.microsoft.com/office/powerpoint/2010/main" val="166372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6</a:t>
            </a:fld>
            <a:endParaRPr lang="en-US"/>
          </a:p>
        </p:txBody>
      </p:sp>
    </p:spTree>
    <p:extLst>
      <p:ext uri="{BB962C8B-B14F-4D97-AF65-F5344CB8AC3E}">
        <p14:creationId xmlns:p14="http://schemas.microsoft.com/office/powerpoint/2010/main" val="3687043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7</a:t>
            </a:fld>
            <a:endParaRPr lang="en-US"/>
          </a:p>
        </p:txBody>
      </p:sp>
    </p:spTree>
    <p:extLst>
      <p:ext uri="{BB962C8B-B14F-4D97-AF65-F5344CB8AC3E}">
        <p14:creationId xmlns:p14="http://schemas.microsoft.com/office/powerpoint/2010/main" val="112094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70957"/>
          </a:xfrm>
        </p:spPr>
        <p:txBody>
          <a:bodyPr/>
          <a:lstStyle/>
          <a:p>
            <a:r>
              <a:rPr lang="en-US" dirty="0"/>
              <a:t>And now, the Goals of the Customer Service Social Media team:</a:t>
            </a:r>
          </a:p>
          <a:p>
            <a:endParaRPr lang="en-US" dirty="0"/>
          </a:p>
          <a:p>
            <a:r>
              <a:rPr lang="en-US" dirty="0"/>
              <a:t>With our team now being fully staffed, we are looking to expand our hours of customer support on social media. We currently provide real-time responses to customers on our social channels on weekdays between 7 a.m. through 7 p.m., with additional monitoring on the weekends and holidays. We also provide support as needed for special events and service emergencies. </a:t>
            </a:r>
          </a:p>
          <a:p>
            <a:endParaRPr lang="en-US" dirty="0"/>
          </a:p>
          <a:p>
            <a:r>
              <a:rPr lang="en-US" dirty="0"/>
              <a:t>As we continue to post and respond to customers with more dynamic content, we look forward to increasing our engagement with riders and social influencers and improving customer sentiments. This would be a collaborative effort with other teams across MARTA with our collective goal to improve the overall transit experience for all riders. </a:t>
            </a:r>
          </a:p>
          <a:p>
            <a:endParaRPr lang="en-US" dirty="0"/>
          </a:p>
          <a:p>
            <a:r>
              <a:rPr lang="en-US" dirty="0"/>
              <a:t>As we continue to work closely with other internal departments, we want to improve our communication of customer feedback related to those areas. We’d like to provide tailored reports to each department to aid in identifying needed areas of improvement and gauging areas of success. </a:t>
            </a:r>
          </a:p>
        </p:txBody>
      </p:sp>
      <p:sp>
        <p:nvSpPr>
          <p:cNvPr id="4" name="Slide Number Placeholder 3"/>
          <p:cNvSpPr>
            <a:spLocks noGrp="1"/>
          </p:cNvSpPr>
          <p:nvPr>
            <p:ph type="sldNum" sz="quarter" idx="5"/>
          </p:nvPr>
        </p:nvSpPr>
        <p:spPr/>
        <p:txBody>
          <a:bodyPr/>
          <a:lstStyle/>
          <a:p>
            <a:fld id="{55616330-9B5B-0840-AF03-1EF96EE1A8AA}" type="slidenum">
              <a:rPr lang="en-US" smtClean="0"/>
              <a:t>8</a:t>
            </a:fld>
            <a:endParaRPr lang="en-US"/>
          </a:p>
        </p:txBody>
      </p:sp>
    </p:spTree>
    <p:extLst>
      <p:ext uri="{BB962C8B-B14F-4D97-AF65-F5344CB8AC3E}">
        <p14:creationId xmlns:p14="http://schemas.microsoft.com/office/powerpoint/2010/main" val="2079486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70957"/>
          </a:xfrm>
        </p:spPr>
        <p:txBody>
          <a:bodyPr/>
          <a:lstStyle/>
          <a:p>
            <a:r>
              <a:rPr lang="en-US" dirty="0"/>
              <a:t>And now, the Goals of the Customer Service Social Media team:</a:t>
            </a:r>
          </a:p>
          <a:p>
            <a:endParaRPr lang="en-US" dirty="0"/>
          </a:p>
          <a:p>
            <a:r>
              <a:rPr lang="en-US" dirty="0"/>
              <a:t>With our team now being fully staffed, we are looking to expand our hours of customer support on social media. We currently provide real-time responses to customers on our social channels on weekdays between 7 a.m. through 7 p.m., with additional monitoring on the weekends and holidays. We also provide support as needed for special events and service emergencies. </a:t>
            </a:r>
          </a:p>
          <a:p>
            <a:endParaRPr lang="en-US" dirty="0"/>
          </a:p>
          <a:p>
            <a:r>
              <a:rPr lang="en-US" dirty="0"/>
              <a:t>As we continue to post and respond to customers with more dynamic content, we look forward to increasing our engagement with riders and social influencers and improving customer sentiments. This would be a collaborative effort with other teams across MARTA with our collective goal to improve the overall transit experience for all riders. </a:t>
            </a:r>
          </a:p>
          <a:p>
            <a:endParaRPr lang="en-US" dirty="0"/>
          </a:p>
          <a:p>
            <a:r>
              <a:rPr lang="en-US" dirty="0"/>
              <a:t>As we continue to work closely with other internal departments, we want to improve our communication of customer feedback related to those areas. We’d like to provide tailored reports to each department to aid in identifying needed areas of improvement and gauging areas of success. </a:t>
            </a:r>
          </a:p>
        </p:txBody>
      </p:sp>
      <p:sp>
        <p:nvSpPr>
          <p:cNvPr id="4" name="Slide Number Placeholder 3"/>
          <p:cNvSpPr>
            <a:spLocks noGrp="1"/>
          </p:cNvSpPr>
          <p:nvPr>
            <p:ph type="sldNum" sz="quarter" idx="5"/>
          </p:nvPr>
        </p:nvSpPr>
        <p:spPr/>
        <p:txBody>
          <a:bodyPr/>
          <a:lstStyle/>
          <a:p>
            <a:fld id="{55616330-9B5B-0840-AF03-1EF96EE1A8AA}" type="slidenum">
              <a:rPr lang="en-US" smtClean="0"/>
              <a:t>9</a:t>
            </a:fld>
            <a:endParaRPr lang="en-US"/>
          </a:p>
        </p:txBody>
      </p:sp>
    </p:spTree>
    <p:extLst>
      <p:ext uri="{BB962C8B-B14F-4D97-AF65-F5344CB8AC3E}">
        <p14:creationId xmlns:p14="http://schemas.microsoft.com/office/powerpoint/2010/main" val="2161802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0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4BC437-1B36-2A41-A4EE-79B97F7C4E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79300" cy="2286000"/>
          </a:xfrm>
          <a:prstGeom prst="rect">
            <a:avLst/>
          </a:prstGeom>
        </p:spPr>
      </p:pic>
      <p:sp>
        <p:nvSpPr>
          <p:cNvPr id="2" name="Title 1">
            <a:extLst>
              <a:ext uri="{FF2B5EF4-FFF2-40B4-BE49-F238E27FC236}">
                <a16:creationId xmlns:a16="http://schemas.microsoft.com/office/drawing/2014/main" id="{AD982CAE-86E9-514D-8BBF-B4E96DBC2D60}"/>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dirty="0"/>
              <a:t>Click To Edit Title</a:t>
            </a:r>
          </a:p>
        </p:txBody>
      </p:sp>
      <p:sp>
        <p:nvSpPr>
          <p:cNvPr id="3" name="Subtitle 2">
            <a:extLst>
              <a:ext uri="{FF2B5EF4-FFF2-40B4-BE49-F238E27FC236}">
                <a16:creationId xmlns:a16="http://schemas.microsoft.com/office/drawing/2014/main" id="{04DA1ADA-EB87-C348-A97C-9BA185CC789B}"/>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Picture Placeholder 12">
            <a:extLst>
              <a:ext uri="{FF2B5EF4-FFF2-40B4-BE49-F238E27FC236}">
                <a16:creationId xmlns:a16="http://schemas.microsoft.com/office/drawing/2014/main" id="{999EE2CA-2E30-7E48-BC6A-F19B35888147}"/>
              </a:ext>
            </a:extLst>
          </p:cNvPr>
          <p:cNvSpPr>
            <a:spLocks noGrp="1"/>
          </p:cNvSpPr>
          <p:nvPr>
            <p:ph type="pic" sz="quarter" idx="13" hasCustomPrompt="1"/>
          </p:nvPr>
        </p:nvSpPr>
        <p:spPr>
          <a:xfrm>
            <a:off x="0" y="2273808"/>
            <a:ext cx="6167998" cy="4584192"/>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365409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dirty="0"/>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3"/>
                </a:solidFill>
              </a:defRPr>
            </a:lvl1pPr>
          </a:lstStyle>
          <a:p>
            <a:pPr lvl="0"/>
            <a:r>
              <a:rPr lang="en-US" dirty="0"/>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5A549206-BF5A-234A-BB21-4BBD811A8468}"/>
              </a:ext>
            </a:extLst>
          </p:cNvPr>
          <p:cNvSpPr>
            <a:spLocks noGrp="1"/>
          </p:cNvSpPr>
          <p:nvPr>
            <p:ph type="ftr" sz="quarter" idx="18"/>
          </p:nvPr>
        </p:nvSpPr>
        <p:spPr/>
        <p:txBody>
          <a:bodyPr/>
          <a:lstStyle/>
          <a:p>
            <a:endParaRPr lang="en-US" sz="1000" dirty="0"/>
          </a:p>
        </p:txBody>
      </p:sp>
      <p:sp>
        <p:nvSpPr>
          <p:cNvPr id="9" name="Slide Number Placeholder 8">
            <a:extLst>
              <a:ext uri="{FF2B5EF4-FFF2-40B4-BE49-F238E27FC236}">
                <a16:creationId xmlns:a16="http://schemas.microsoft.com/office/drawing/2014/main" id="{DFBCC76A-7452-524D-9EE7-8CAC4F6D239B}"/>
              </a:ext>
            </a:extLst>
          </p:cNvPr>
          <p:cNvSpPr>
            <a:spLocks noGrp="1"/>
          </p:cNvSpPr>
          <p:nvPr>
            <p:ph type="sldNum" sz="quarter" idx="19"/>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63435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dirty="0"/>
              <a:t>Click To Edit Title</a:t>
            </a:r>
          </a:p>
        </p:txBody>
      </p:sp>
      <p:sp>
        <p:nvSpPr>
          <p:cNvPr id="5" name="Footer Placeholder 4">
            <a:extLst>
              <a:ext uri="{FF2B5EF4-FFF2-40B4-BE49-F238E27FC236}">
                <a16:creationId xmlns:a16="http://schemas.microsoft.com/office/drawing/2014/main" id="{087A5EA3-6C47-5A44-8662-8E5900FDA3CA}"/>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62647EC2-682A-1943-95E4-57B9D86642CE}"/>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3437169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96292D-AEDD-1C41-A030-DA9D7FD38A60}"/>
              </a:ext>
            </a:extLst>
          </p:cNvPr>
          <p:cNvSpPr>
            <a:spLocks noGrp="1"/>
          </p:cNvSpPr>
          <p:nvPr>
            <p:ph type="ftr" sz="quarter" idx="11"/>
          </p:nvPr>
        </p:nvSpPr>
        <p:spPr/>
        <p:txBody>
          <a:bodyPr/>
          <a:lstStyle/>
          <a:p>
            <a:endParaRPr lang="en-US" sz="1000" dirty="0"/>
          </a:p>
        </p:txBody>
      </p:sp>
      <p:sp>
        <p:nvSpPr>
          <p:cNvPr id="5" name="Slide Number Placeholder 4">
            <a:extLst>
              <a:ext uri="{FF2B5EF4-FFF2-40B4-BE49-F238E27FC236}">
                <a16:creationId xmlns:a16="http://schemas.microsoft.com/office/drawing/2014/main" id="{FAD26CA5-846D-0E4E-A11F-EDB804BC2F8C}"/>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228582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dirty="0"/>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dirty="0"/>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dirty="0"/>
              <a:t>Click to edit text</a:t>
            </a:r>
          </a:p>
        </p:txBody>
      </p:sp>
      <p:sp>
        <p:nvSpPr>
          <p:cNvPr id="6" name="Footer Placeholder 5">
            <a:extLst>
              <a:ext uri="{FF2B5EF4-FFF2-40B4-BE49-F238E27FC236}">
                <a16:creationId xmlns:a16="http://schemas.microsoft.com/office/drawing/2014/main" id="{8CA58391-0E26-6F40-8D1A-9475607A3B1D}"/>
              </a:ext>
            </a:extLst>
          </p:cNvPr>
          <p:cNvSpPr>
            <a:spLocks noGrp="1"/>
          </p:cNvSpPr>
          <p:nvPr>
            <p:ph type="ftr" sz="quarter" idx="15"/>
          </p:nvPr>
        </p:nvSpPr>
        <p:spPr/>
        <p:txBody>
          <a:bodyPr/>
          <a:lstStyle/>
          <a:p>
            <a:endParaRPr lang="en-US" sz="1000" dirty="0"/>
          </a:p>
        </p:txBody>
      </p:sp>
      <p:sp>
        <p:nvSpPr>
          <p:cNvPr id="7" name="Slide Number Placeholder 6">
            <a:extLst>
              <a:ext uri="{FF2B5EF4-FFF2-40B4-BE49-F238E27FC236}">
                <a16:creationId xmlns:a16="http://schemas.microsoft.com/office/drawing/2014/main" id="{C357CAA4-F8FB-9042-ABF2-C7200DCC4EA4}"/>
              </a:ext>
            </a:extLst>
          </p:cNvPr>
          <p:cNvSpPr>
            <a:spLocks noGrp="1"/>
          </p:cNvSpPr>
          <p:nvPr>
            <p:ph type="sldNum" sz="quarter" idx="16"/>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194592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dirty="0"/>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dirty="0"/>
              <a:t>Click to edit text</a:t>
            </a:r>
          </a:p>
        </p:txBody>
      </p:sp>
      <p:sp>
        <p:nvSpPr>
          <p:cNvPr id="5" name="Footer Placeholder 4">
            <a:extLst>
              <a:ext uri="{FF2B5EF4-FFF2-40B4-BE49-F238E27FC236}">
                <a16:creationId xmlns:a16="http://schemas.microsoft.com/office/drawing/2014/main" id="{E5FFA479-6C69-914F-B328-DFA290BECEEB}"/>
              </a:ext>
            </a:extLst>
          </p:cNvPr>
          <p:cNvSpPr>
            <a:spLocks noGrp="1"/>
          </p:cNvSpPr>
          <p:nvPr>
            <p:ph type="ftr" sz="quarter" idx="16"/>
          </p:nvPr>
        </p:nvSpPr>
        <p:spPr/>
        <p:txBody>
          <a:bodyPr/>
          <a:lstStyle/>
          <a:p>
            <a:endParaRPr lang="en-US" sz="1000" dirty="0"/>
          </a:p>
        </p:txBody>
      </p:sp>
      <p:sp>
        <p:nvSpPr>
          <p:cNvPr id="6" name="Slide Number Placeholder 5">
            <a:extLst>
              <a:ext uri="{FF2B5EF4-FFF2-40B4-BE49-F238E27FC236}">
                <a16:creationId xmlns:a16="http://schemas.microsoft.com/office/drawing/2014/main" id="{AC93FE46-1DDB-AD4C-BDC3-FAEC034BD447}"/>
              </a:ext>
            </a:extLst>
          </p:cNvPr>
          <p:cNvSpPr>
            <a:spLocks noGrp="1"/>
          </p:cNvSpPr>
          <p:nvPr>
            <p:ph type="sldNum" sz="quarter" idx="17"/>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112397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dirty="0"/>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dirty="0"/>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5424257-CE29-7E41-9C64-72B17CE43E8C}"/>
              </a:ext>
            </a:extLst>
          </p:cNvPr>
          <p:cNvSpPr>
            <a:spLocks noGrp="1"/>
          </p:cNvSpPr>
          <p:nvPr>
            <p:ph type="ftr" sz="quarter" idx="17"/>
          </p:nvPr>
        </p:nvSpPr>
        <p:spPr/>
        <p:txBody>
          <a:bodyPr/>
          <a:lstStyle/>
          <a:p>
            <a:endParaRPr lang="en-US" sz="1000" dirty="0"/>
          </a:p>
        </p:txBody>
      </p:sp>
      <p:sp>
        <p:nvSpPr>
          <p:cNvPr id="9" name="Slide Number Placeholder 8">
            <a:extLst>
              <a:ext uri="{FF2B5EF4-FFF2-40B4-BE49-F238E27FC236}">
                <a16:creationId xmlns:a16="http://schemas.microsoft.com/office/drawing/2014/main" id="{25A09E0D-92BA-654D-A01E-71ED741EDDCE}"/>
              </a:ext>
            </a:extLst>
          </p:cNvPr>
          <p:cNvSpPr>
            <a:spLocks noGrp="1"/>
          </p:cNvSpPr>
          <p:nvPr>
            <p:ph type="sldNum" sz="quarter" idx="18"/>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2236251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dirty="0"/>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1"/>
                </a:solidFill>
              </a:defRPr>
            </a:lvl1pPr>
          </a:lstStyle>
          <a:p>
            <a:pPr lvl="0"/>
            <a:r>
              <a:rPr lang="en-US" dirty="0"/>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Footer Placeholder 11">
            <a:extLst>
              <a:ext uri="{FF2B5EF4-FFF2-40B4-BE49-F238E27FC236}">
                <a16:creationId xmlns:a16="http://schemas.microsoft.com/office/drawing/2014/main" id="{89FD39DB-3361-894B-9399-83E6883DFF0B}"/>
              </a:ext>
            </a:extLst>
          </p:cNvPr>
          <p:cNvSpPr>
            <a:spLocks noGrp="1"/>
          </p:cNvSpPr>
          <p:nvPr>
            <p:ph type="ftr" sz="quarter" idx="18"/>
          </p:nvPr>
        </p:nvSpPr>
        <p:spPr/>
        <p:txBody>
          <a:bodyPr/>
          <a:lstStyle/>
          <a:p>
            <a:endParaRPr lang="en-US" sz="1000" dirty="0"/>
          </a:p>
        </p:txBody>
      </p:sp>
      <p:sp>
        <p:nvSpPr>
          <p:cNvPr id="13" name="Slide Number Placeholder 12">
            <a:extLst>
              <a:ext uri="{FF2B5EF4-FFF2-40B4-BE49-F238E27FC236}">
                <a16:creationId xmlns:a16="http://schemas.microsoft.com/office/drawing/2014/main" id="{E9B7836D-72F7-974E-B7E4-45F6D988DB5C}"/>
              </a:ext>
            </a:extLst>
          </p:cNvPr>
          <p:cNvSpPr>
            <a:spLocks noGrp="1"/>
          </p:cNvSpPr>
          <p:nvPr>
            <p:ph type="sldNum" sz="quarter" idx="19"/>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3934814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4587B64F-1A6F-714B-B2A5-BB1BD0259E66}"/>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DF87E805-1743-504D-9BC4-83700CAD0F7C}"/>
              </a:ext>
            </a:extLst>
          </p:cNvPr>
          <p:cNvSpPr>
            <a:spLocks noGrp="1"/>
          </p:cNvSpPr>
          <p:nvPr>
            <p:ph type="ftr" sz="quarter" idx="13"/>
          </p:nvPr>
        </p:nvSpPr>
        <p:spPr/>
        <p:txBody>
          <a:bodyPr/>
          <a:lstStyle/>
          <a:p>
            <a:endParaRPr lang="en-US" sz="1000" dirty="0"/>
          </a:p>
        </p:txBody>
      </p:sp>
    </p:spTree>
    <p:extLst>
      <p:ext uri="{BB962C8B-B14F-4D97-AF65-F5344CB8AC3E}">
        <p14:creationId xmlns:p14="http://schemas.microsoft.com/office/powerpoint/2010/main" val="2038831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8AADE2A-5719-E74D-BFF6-F224852370C4}"/>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
        <p:nvSpPr>
          <p:cNvPr id="6" name="Footer Placeholder 5">
            <a:extLst>
              <a:ext uri="{FF2B5EF4-FFF2-40B4-BE49-F238E27FC236}">
                <a16:creationId xmlns:a16="http://schemas.microsoft.com/office/drawing/2014/main" id="{BE3A2DFD-B5B2-554B-AFB6-2A0C8770A6CA}"/>
              </a:ext>
            </a:extLst>
          </p:cNvPr>
          <p:cNvSpPr>
            <a:spLocks noGrp="1"/>
          </p:cNvSpPr>
          <p:nvPr>
            <p:ph type="ftr" sz="quarter" idx="13"/>
          </p:nvPr>
        </p:nvSpPr>
        <p:spPr/>
        <p:txBody>
          <a:bodyPr/>
          <a:lstStyle/>
          <a:p>
            <a:endParaRPr lang="en-US" sz="1000" dirty="0"/>
          </a:p>
        </p:txBody>
      </p:sp>
    </p:spTree>
    <p:extLst>
      <p:ext uri="{BB962C8B-B14F-4D97-AF65-F5344CB8AC3E}">
        <p14:creationId xmlns:p14="http://schemas.microsoft.com/office/powerpoint/2010/main" val="2228168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dirty="0"/>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dirty="0"/>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dirty="0"/>
              <a:t>Click to edit text</a:t>
            </a:r>
          </a:p>
        </p:txBody>
      </p:sp>
      <p:sp>
        <p:nvSpPr>
          <p:cNvPr id="7" name="Slide Number Placeholder 6">
            <a:extLst>
              <a:ext uri="{FF2B5EF4-FFF2-40B4-BE49-F238E27FC236}">
                <a16:creationId xmlns:a16="http://schemas.microsoft.com/office/drawing/2014/main" id="{133DB04B-6F69-E14B-9E3B-8AAEDC71FDB2}"/>
              </a:ext>
            </a:extLst>
          </p:cNvPr>
          <p:cNvSpPr>
            <a:spLocks noGrp="1"/>
          </p:cNvSpPr>
          <p:nvPr>
            <p:ph type="sldNum" sz="quarter" idx="16"/>
          </p:nvPr>
        </p:nvSpPr>
        <p:spPr/>
        <p:txBody>
          <a:bodyPr/>
          <a:lstStyle/>
          <a:p>
            <a:pPr algn="ctr"/>
            <a:fld id="{B474D2A7-32E0-B840-9DF4-58881E53B73E}" type="slidenum">
              <a:rPr lang="en-US" smtClean="0"/>
              <a:pPr/>
              <a:t>‹#›</a:t>
            </a:fld>
            <a:endParaRPr lang="en-US"/>
          </a:p>
        </p:txBody>
      </p:sp>
      <p:sp>
        <p:nvSpPr>
          <p:cNvPr id="8" name="Footer Placeholder 7">
            <a:extLst>
              <a:ext uri="{FF2B5EF4-FFF2-40B4-BE49-F238E27FC236}">
                <a16:creationId xmlns:a16="http://schemas.microsoft.com/office/drawing/2014/main" id="{DAFB24E3-27FD-4A40-80C1-382134D60238}"/>
              </a:ext>
            </a:extLst>
          </p:cNvPr>
          <p:cNvSpPr>
            <a:spLocks noGrp="1"/>
          </p:cNvSpPr>
          <p:nvPr>
            <p:ph type="ftr" sz="quarter" idx="17"/>
          </p:nvPr>
        </p:nvSpPr>
        <p:spPr/>
        <p:txBody>
          <a:bodyPr/>
          <a:lstStyle/>
          <a:p>
            <a:endParaRPr lang="en-US" sz="1000" dirty="0"/>
          </a:p>
        </p:txBody>
      </p:sp>
    </p:spTree>
    <p:extLst>
      <p:ext uri="{BB962C8B-B14F-4D97-AF65-F5344CB8AC3E}">
        <p14:creationId xmlns:p14="http://schemas.microsoft.com/office/powerpoint/2010/main" val="2201917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02">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EFCD8F19-02DA-2548-BEF7-25BB8457DA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2" y="0"/>
            <a:ext cx="12179300" cy="6858000"/>
          </a:xfrm>
          <a:prstGeom prst="rect">
            <a:avLst/>
          </a:prstGeom>
        </p:spPr>
      </p:pic>
      <p:sp>
        <p:nvSpPr>
          <p:cNvPr id="10" name="Title 1">
            <a:extLst>
              <a:ext uri="{FF2B5EF4-FFF2-40B4-BE49-F238E27FC236}">
                <a16:creationId xmlns:a16="http://schemas.microsoft.com/office/drawing/2014/main" id="{4E17B22F-91A1-7C43-935B-F737EE465454}"/>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dirty="0"/>
              <a:t>Click To Edit Title</a:t>
            </a:r>
          </a:p>
        </p:txBody>
      </p:sp>
      <p:sp>
        <p:nvSpPr>
          <p:cNvPr id="11" name="Subtitle 2">
            <a:extLst>
              <a:ext uri="{FF2B5EF4-FFF2-40B4-BE49-F238E27FC236}">
                <a16:creationId xmlns:a16="http://schemas.microsoft.com/office/drawing/2014/main" id="{4FADCEB3-932B-454F-8044-02BEB4EA3A21}"/>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Tree>
    <p:extLst>
      <p:ext uri="{BB962C8B-B14F-4D97-AF65-F5344CB8AC3E}">
        <p14:creationId xmlns:p14="http://schemas.microsoft.com/office/powerpoint/2010/main" val="3459109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dirty="0"/>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dirty="0"/>
              <a:t>Click to edit text</a:t>
            </a:r>
          </a:p>
        </p:txBody>
      </p:sp>
      <p:sp>
        <p:nvSpPr>
          <p:cNvPr id="6" name="Slide Number Placeholder 5">
            <a:extLst>
              <a:ext uri="{FF2B5EF4-FFF2-40B4-BE49-F238E27FC236}">
                <a16:creationId xmlns:a16="http://schemas.microsoft.com/office/drawing/2014/main" id="{23AE0541-8F01-6345-9FB8-EC676E3D143C}"/>
              </a:ext>
            </a:extLst>
          </p:cNvPr>
          <p:cNvSpPr>
            <a:spLocks noGrp="1"/>
          </p:cNvSpPr>
          <p:nvPr>
            <p:ph type="sldNum" sz="quarter" idx="17"/>
          </p:nvPr>
        </p:nvSpPr>
        <p:spPr/>
        <p:txBody>
          <a:body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82EB0C65-6945-4649-B242-8DA2875AE866}"/>
              </a:ext>
            </a:extLst>
          </p:cNvPr>
          <p:cNvSpPr>
            <a:spLocks noGrp="1"/>
          </p:cNvSpPr>
          <p:nvPr>
            <p:ph type="ftr" sz="quarter" idx="18"/>
          </p:nvPr>
        </p:nvSpPr>
        <p:spPr/>
        <p:txBody>
          <a:bodyPr/>
          <a:lstStyle/>
          <a:p>
            <a:endParaRPr lang="en-US" sz="1000" dirty="0"/>
          </a:p>
        </p:txBody>
      </p:sp>
    </p:spTree>
    <p:extLst>
      <p:ext uri="{BB962C8B-B14F-4D97-AF65-F5344CB8AC3E}">
        <p14:creationId xmlns:p14="http://schemas.microsoft.com/office/powerpoint/2010/main" val="2124123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dirty="0"/>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dirty="0"/>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CE2781F2-5F75-9646-98CD-02EDF2D6B6AE}"/>
              </a:ext>
            </a:extLst>
          </p:cNvPr>
          <p:cNvSpPr>
            <a:spLocks noGrp="1"/>
          </p:cNvSpPr>
          <p:nvPr>
            <p:ph type="sldNum" sz="quarter" idx="18"/>
          </p:nvPr>
        </p:nvSpPr>
        <p:spPr/>
        <p:txBody>
          <a:bodyPr/>
          <a:lstStyle/>
          <a:p>
            <a:pPr algn="ctr"/>
            <a:fld id="{B474D2A7-32E0-B840-9DF4-58881E53B73E}" type="slidenum">
              <a:rPr lang="en-US" smtClean="0"/>
              <a:pPr/>
              <a:t>‹#›</a:t>
            </a:fld>
            <a:endParaRPr lang="en-US"/>
          </a:p>
        </p:txBody>
      </p:sp>
      <p:sp>
        <p:nvSpPr>
          <p:cNvPr id="10" name="Footer Placeholder 9">
            <a:extLst>
              <a:ext uri="{FF2B5EF4-FFF2-40B4-BE49-F238E27FC236}">
                <a16:creationId xmlns:a16="http://schemas.microsoft.com/office/drawing/2014/main" id="{BFE3FBC8-4C7B-F34C-8E45-90F49545CF28}"/>
              </a:ext>
            </a:extLst>
          </p:cNvPr>
          <p:cNvSpPr>
            <a:spLocks noGrp="1"/>
          </p:cNvSpPr>
          <p:nvPr>
            <p:ph type="ftr" sz="quarter" idx="19"/>
          </p:nvPr>
        </p:nvSpPr>
        <p:spPr/>
        <p:txBody>
          <a:bodyPr/>
          <a:lstStyle/>
          <a:p>
            <a:endParaRPr lang="en-US" sz="1000" dirty="0"/>
          </a:p>
        </p:txBody>
      </p:sp>
    </p:spTree>
    <p:extLst>
      <p:ext uri="{BB962C8B-B14F-4D97-AF65-F5344CB8AC3E}">
        <p14:creationId xmlns:p14="http://schemas.microsoft.com/office/powerpoint/2010/main" val="2520720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dirty="0"/>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1"/>
                </a:solidFill>
              </a:defRPr>
            </a:lvl1pPr>
          </a:lstStyle>
          <a:p>
            <a:pPr lvl="0"/>
            <a:r>
              <a:rPr lang="en-US" dirty="0"/>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2E9CEFFE-76FD-3F47-A53A-65E107D220EB}"/>
              </a:ext>
            </a:extLst>
          </p:cNvPr>
          <p:cNvSpPr>
            <a:spLocks noGrp="1"/>
          </p:cNvSpPr>
          <p:nvPr>
            <p:ph type="ftr" sz="quarter" idx="18"/>
          </p:nvPr>
        </p:nvSpPr>
        <p:spPr/>
        <p:txBody>
          <a:bodyPr/>
          <a:lstStyle/>
          <a:p>
            <a:endParaRPr lang="en-US" sz="1000" dirty="0"/>
          </a:p>
        </p:txBody>
      </p:sp>
      <p:sp>
        <p:nvSpPr>
          <p:cNvPr id="15" name="Slide Number Placeholder 14">
            <a:extLst>
              <a:ext uri="{FF2B5EF4-FFF2-40B4-BE49-F238E27FC236}">
                <a16:creationId xmlns:a16="http://schemas.microsoft.com/office/drawing/2014/main" id="{97A66DC4-0B76-F44C-9824-28A94B137794}"/>
              </a:ext>
            </a:extLst>
          </p:cNvPr>
          <p:cNvSpPr>
            <a:spLocks noGrp="1"/>
          </p:cNvSpPr>
          <p:nvPr>
            <p:ph type="sldNum" sz="quarter" idx="19"/>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3741606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dirty="0"/>
              <a:t>Click To Edit Title</a:t>
            </a:r>
          </a:p>
        </p:txBody>
      </p:sp>
      <p:sp>
        <p:nvSpPr>
          <p:cNvPr id="10" name="Footer Placeholder 9">
            <a:extLst>
              <a:ext uri="{FF2B5EF4-FFF2-40B4-BE49-F238E27FC236}">
                <a16:creationId xmlns:a16="http://schemas.microsoft.com/office/drawing/2014/main" id="{9B86471E-D780-034D-828D-6A292E1DA26A}"/>
              </a:ext>
            </a:extLst>
          </p:cNvPr>
          <p:cNvSpPr>
            <a:spLocks noGrp="1"/>
          </p:cNvSpPr>
          <p:nvPr>
            <p:ph type="ftr" sz="quarter" idx="11"/>
          </p:nvPr>
        </p:nvSpPr>
        <p:spPr/>
        <p:txBody>
          <a:bodyPr/>
          <a:lstStyle/>
          <a:p>
            <a:endParaRPr lang="en-US" sz="1000" dirty="0"/>
          </a:p>
        </p:txBody>
      </p:sp>
      <p:sp>
        <p:nvSpPr>
          <p:cNvPr id="12" name="Slide Number Placeholder 11">
            <a:extLst>
              <a:ext uri="{FF2B5EF4-FFF2-40B4-BE49-F238E27FC236}">
                <a16:creationId xmlns:a16="http://schemas.microsoft.com/office/drawing/2014/main" id="{4BBCC806-893E-F548-A2AE-A8EB49BF537A}"/>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2947342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B3AE921-0D22-5A4C-9D40-1664F3541D2B}"/>
              </a:ext>
            </a:extLst>
          </p:cNvPr>
          <p:cNvSpPr>
            <a:spLocks noGrp="1"/>
          </p:cNvSpPr>
          <p:nvPr>
            <p:ph type="ftr" sz="quarter" idx="11"/>
          </p:nvPr>
        </p:nvSpPr>
        <p:spPr/>
        <p:txBody>
          <a:bodyPr/>
          <a:lstStyle/>
          <a:p>
            <a:endParaRPr lang="en-US" sz="1000" dirty="0"/>
          </a:p>
        </p:txBody>
      </p:sp>
      <p:sp>
        <p:nvSpPr>
          <p:cNvPr id="11" name="Slide Number Placeholder 10">
            <a:extLst>
              <a:ext uri="{FF2B5EF4-FFF2-40B4-BE49-F238E27FC236}">
                <a16:creationId xmlns:a16="http://schemas.microsoft.com/office/drawing/2014/main" id="{677C907A-FB03-C14B-A79C-94E075DE0D21}"/>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36844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01">
    <p:spTree>
      <p:nvGrpSpPr>
        <p:cNvPr id="1" name=""/>
        <p:cNvGrpSpPr/>
        <p:nvPr/>
      </p:nvGrpSpPr>
      <p:grpSpPr>
        <a:xfrm>
          <a:off x="0" y="0"/>
          <a:ext cx="0" cy="0"/>
          <a:chOff x="0" y="0"/>
          <a:chExt cx="0" cy="0"/>
        </a:xfrm>
      </p:grpSpPr>
      <p:pic>
        <p:nvPicPr>
          <p:cNvPr id="5" name="Picture 4" descr="A close - up of a net&#10;&#10;Description automatically generated with low confidence">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dirty="0"/>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1277765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dirty="0"/>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415245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dirty="0"/>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34621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Slide 01">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206AF4-B3A6-3544-B8B4-D2533DA15B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2179300" cy="4453056"/>
          </a:xfrm>
          <a:prstGeom prst="rect">
            <a:avLst/>
          </a:prstGeom>
        </p:spPr>
      </p:pic>
      <p:sp>
        <p:nvSpPr>
          <p:cNvPr id="13" name="TextBox 12">
            <a:extLst>
              <a:ext uri="{FF2B5EF4-FFF2-40B4-BE49-F238E27FC236}">
                <a16:creationId xmlns:a16="http://schemas.microsoft.com/office/drawing/2014/main" id="{46F2C5DE-7756-4140-ADB3-D3C4284A5526}"/>
              </a:ext>
            </a:extLst>
          </p:cNvPr>
          <p:cNvSpPr txBox="1"/>
          <p:nvPr userDrawn="1"/>
        </p:nvSpPr>
        <p:spPr>
          <a:xfrm>
            <a:off x="574431" y="5303088"/>
            <a:ext cx="3313061" cy="769441"/>
          </a:xfrm>
          <a:prstGeom prst="rect">
            <a:avLst/>
          </a:prstGeom>
          <a:noFill/>
        </p:spPr>
        <p:txBody>
          <a:bodyPr wrap="square" rtlCol="0">
            <a:spAutoFit/>
          </a:bodyPr>
          <a:lstStyle/>
          <a:p>
            <a:r>
              <a:rPr lang="en-US" sz="4400" dirty="0">
                <a:solidFill>
                  <a:schemeClr val="tx1"/>
                </a:solidFill>
              </a:rPr>
              <a:t>Thank You</a:t>
            </a:r>
          </a:p>
        </p:txBody>
      </p:sp>
      <p:pic>
        <p:nvPicPr>
          <p:cNvPr id="4" name="Graphic 3">
            <a:extLst>
              <a:ext uri="{FF2B5EF4-FFF2-40B4-BE49-F238E27FC236}">
                <a16:creationId xmlns:a16="http://schemas.microsoft.com/office/drawing/2014/main" id="{1ADFB358-F9A1-B541-B11E-80037A3A96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819292" y="5092765"/>
            <a:ext cx="3940905" cy="1128532"/>
          </a:xfrm>
          <a:prstGeom prst="rect">
            <a:avLst/>
          </a:prstGeom>
        </p:spPr>
      </p:pic>
    </p:spTree>
    <p:extLst>
      <p:ext uri="{BB962C8B-B14F-4D97-AF65-F5344CB8AC3E}">
        <p14:creationId xmlns:p14="http://schemas.microsoft.com/office/powerpoint/2010/main" val="39731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dirty="0"/>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dirty="0"/>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dirty="0"/>
              <a:t>Click to edit text</a:t>
            </a:r>
          </a:p>
        </p:txBody>
      </p:sp>
      <p:sp>
        <p:nvSpPr>
          <p:cNvPr id="6" name="Footer Placeholder 5">
            <a:extLst>
              <a:ext uri="{FF2B5EF4-FFF2-40B4-BE49-F238E27FC236}">
                <a16:creationId xmlns:a16="http://schemas.microsoft.com/office/drawing/2014/main" id="{BB29BC98-3895-AB4D-AE0F-BF533574A4A0}"/>
              </a:ext>
            </a:extLst>
          </p:cNvPr>
          <p:cNvSpPr>
            <a:spLocks noGrp="1"/>
          </p:cNvSpPr>
          <p:nvPr>
            <p:ph type="ftr" sz="quarter" idx="15"/>
          </p:nvPr>
        </p:nvSpPr>
        <p:spPr/>
        <p:txBody>
          <a:bodyPr/>
          <a:lstStyle/>
          <a:p>
            <a:endParaRPr lang="en-US" sz="1000" dirty="0"/>
          </a:p>
        </p:txBody>
      </p:sp>
      <p:sp>
        <p:nvSpPr>
          <p:cNvPr id="7" name="Slide Number Placeholder 6">
            <a:extLst>
              <a:ext uri="{FF2B5EF4-FFF2-40B4-BE49-F238E27FC236}">
                <a16:creationId xmlns:a16="http://schemas.microsoft.com/office/drawing/2014/main" id="{0479F60D-F9D9-CF40-AD6C-D0C5ADB43AAC}"/>
              </a:ext>
            </a:extLst>
          </p:cNvPr>
          <p:cNvSpPr>
            <a:spLocks noGrp="1"/>
          </p:cNvSpPr>
          <p:nvPr>
            <p:ph type="sldNum" sz="quarter" idx="16"/>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2945353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dirty="0"/>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dirty="0"/>
              <a:t>Click to edit text</a:t>
            </a:r>
          </a:p>
        </p:txBody>
      </p:sp>
      <p:sp>
        <p:nvSpPr>
          <p:cNvPr id="6" name="Footer Placeholder 5">
            <a:extLst>
              <a:ext uri="{FF2B5EF4-FFF2-40B4-BE49-F238E27FC236}">
                <a16:creationId xmlns:a16="http://schemas.microsoft.com/office/drawing/2014/main" id="{C1C1C165-396E-F241-B898-EE8A3CD3D180}"/>
              </a:ext>
            </a:extLst>
          </p:cNvPr>
          <p:cNvSpPr>
            <a:spLocks noGrp="1"/>
          </p:cNvSpPr>
          <p:nvPr>
            <p:ph type="ftr" sz="quarter" idx="16"/>
          </p:nvPr>
        </p:nvSpPr>
        <p:spPr/>
        <p:txBody>
          <a:bodyPr/>
          <a:lstStyle/>
          <a:p>
            <a:endParaRPr lang="en-US" sz="1000" dirty="0"/>
          </a:p>
        </p:txBody>
      </p:sp>
      <p:sp>
        <p:nvSpPr>
          <p:cNvPr id="7" name="Slide Number Placeholder 6">
            <a:extLst>
              <a:ext uri="{FF2B5EF4-FFF2-40B4-BE49-F238E27FC236}">
                <a16:creationId xmlns:a16="http://schemas.microsoft.com/office/drawing/2014/main" id="{76829169-D258-554E-8ACF-055C7DAE7243}"/>
              </a:ext>
            </a:extLst>
          </p:cNvPr>
          <p:cNvSpPr>
            <a:spLocks noGrp="1"/>
          </p:cNvSpPr>
          <p:nvPr>
            <p:ph type="sldNum" sz="quarter" idx="17"/>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3777764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dirty="0"/>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dirty="0"/>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013BCDE-E096-404F-AF2E-5AA6CE4B3344}"/>
              </a:ext>
            </a:extLst>
          </p:cNvPr>
          <p:cNvSpPr>
            <a:spLocks noGrp="1"/>
          </p:cNvSpPr>
          <p:nvPr>
            <p:ph type="ftr" sz="quarter" idx="17"/>
          </p:nvPr>
        </p:nvSpPr>
        <p:spPr/>
        <p:txBody>
          <a:bodyPr/>
          <a:lstStyle/>
          <a:p>
            <a:endParaRPr lang="en-US" sz="1000" dirty="0"/>
          </a:p>
        </p:txBody>
      </p:sp>
      <p:sp>
        <p:nvSpPr>
          <p:cNvPr id="9" name="Slide Number Placeholder 8">
            <a:extLst>
              <a:ext uri="{FF2B5EF4-FFF2-40B4-BE49-F238E27FC236}">
                <a16:creationId xmlns:a16="http://schemas.microsoft.com/office/drawing/2014/main" id="{FCE63F2D-5CD2-404C-A8BF-0ADDC20EC746}"/>
              </a:ext>
            </a:extLst>
          </p:cNvPr>
          <p:cNvSpPr>
            <a:spLocks noGrp="1"/>
          </p:cNvSpPr>
          <p:nvPr>
            <p:ph type="sldNum" sz="quarter" idx="18"/>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2050091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8.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8.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Autofit/>
          </a:bodyPr>
          <a:lstStyle/>
          <a:p>
            <a:r>
              <a:rPr lang="en-US" dirty="0"/>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dirty="0"/>
              <a:t>Click to edit text</a:t>
            </a:r>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340"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dirty="0"/>
          </a:p>
        </p:txBody>
      </p:sp>
    </p:spTree>
    <p:extLst>
      <p:ext uri="{BB962C8B-B14F-4D97-AF65-F5344CB8AC3E}">
        <p14:creationId xmlns:p14="http://schemas.microsoft.com/office/powerpoint/2010/main" val="730280121"/>
      </p:ext>
    </p:extLst>
  </p:cSld>
  <p:clrMap bg1="lt1" tx1="dk1" bg2="lt2" tx2="dk2" accent1="accent1" accent2="accent2" accent3="accent3" accent4="accent4" accent5="accent5" accent6="accent6" hlink="hlink" folHlink="folHlink"/>
  <p:sldLayoutIdLst>
    <p:sldLayoutId id="2147483659" r:id="rId1"/>
    <p:sldLayoutId id="2147483666" r:id="rId2"/>
    <p:sldLayoutId id="2147483649" r:id="rId3"/>
    <p:sldLayoutId id="2147483673" r:id="rId4"/>
    <p:sldLayoutId id="2147483674" r:id="rId5"/>
    <p:sldLayoutId id="2147483656"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dirty="0"/>
              <a:t>Click to edit text</a:t>
            </a:r>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339"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dirty="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9925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dirty="0"/>
              <a:t>Click to edit text</a:t>
            </a:r>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45142"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dirty="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19928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dirty="0"/>
              <a:t>Click to edit text</a:t>
            </a:r>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4"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816"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dirty="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08116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B4C5E4-2282-3549-B614-C34825C6CEC0}"/>
              </a:ext>
            </a:extLst>
          </p:cNvPr>
          <p:cNvSpPr>
            <a:spLocks noGrp="1"/>
          </p:cNvSpPr>
          <p:nvPr>
            <p:ph type="ctrTitle"/>
          </p:nvPr>
        </p:nvSpPr>
        <p:spPr>
          <a:xfrm>
            <a:off x="6812292" y="1595575"/>
            <a:ext cx="4867962" cy="2970329"/>
          </a:xfrm>
        </p:spPr>
        <p:txBody>
          <a:bodyPr/>
          <a:lstStyle/>
          <a:p>
            <a:pPr algn="ctr"/>
            <a:r>
              <a:rPr lang="en-US" sz="4200" dirty="0"/>
              <a:t>The Digital Commute: The Role of Social Media in Transit</a:t>
            </a:r>
          </a:p>
        </p:txBody>
      </p:sp>
      <p:sp>
        <p:nvSpPr>
          <p:cNvPr id="6" name="Subtitle 5">
            <a:extLst>
              <a:ext uri="{FF2B5EF4-FFF2-40B4-BE49-F238E27FC236}">
                <a16:creationId xmlns:a16="http://schemas.microsoft.com/office/drawing/2014/main" id="{B16EE94A-FEF1-E54B-88A3-C17064ED8FFD}"/>
              </a:ext>
            </a:extLst>
          </p:cNvPr>
          <p:cNvSpPr>
            <a:spLocks noGrp="1"/>
          </p:cNvSpPr>
          <p:nvPr>
            <p:ph type="subTitle" idx="1"/>
          </p:nvPr>
        </p:nvSpPr>
        <p:spPr>
          <a:xfrm>
            <a:off x="7018304" y="4708133"/>
            <a:ext cx="4455939" cy="2039447"/>
          </a:xfrm>
        </p:spPr>
        <p:txBody>
          <a:bodyPr>
            <a:normAutofit fontScale="70000" lnSpcReduction="20000"/>
          </a:bodyPr>
          <a:lstStyle/>
          <a:p>
            <a:pPr algn="ctr"/>
            <a:r>
              <a:rPr lang="en-US" dirty="0"/>
              <a:t>Presented By:</a:t>
            </a:r>
          </a:p>
          <a:p>
            <a:pPr algn="ctr"/>
            <a:r>
              <a:rPr lang="it-IT" dirty="0"/>
              <a:t>Vivian Stuart – Sr. Customer Service Social Media Specialist</a:t>
            </a:r>
            <a:endParaRPr lang="en-US" dirty="0"/>
          </a:p>
          <a:p>
            <a:pPr algn="ctr"/>
            <a:r>
              <a:rPr lang="en-US" dirty="0"/>
              <a:t>Amanda Jackson – Social Media Specialist</a:t>
            </a:r>
          </a:p>
          <a:p>
            <a:pPr algn="ctr"/>
            <a:r>
              <a:rPr lang="en-US" dirty="0"/>
              <a:t>Wednesday, November 1, 2023</a:t>
            </a:r>
          </a:p>
        </p:txBody>
      </p:sp>
      <p:pic>
        <p:nvPicPr>
          <p:cNvPr id="9" name="Picture Placeholder 8" descr="People walking near a train&#10;&#10;Description automatically generated with low confidence">
            <a:extLst>
              <a:ext uri="{FF2B5EF4-FFF2-40B4-BE49-F238E27FC236}">
                <a16:creationId xmlns:a16="http://schemas.microsoft.com/office/drawing/2014/main" id="{DDFF443F-2D43-FE4C-A6C2-52A276914F0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2273808"/>
            <a:ext cx="6167998" cy="4584192"/>
          </a:xfrm>
        </p:spPr>
      </p:pic>
    </p:spTree>
    <p:extLst>
      <p:ext uri="{BB962C8B-B14F-4D97-AF65-F5344CB8AC3E}">
        <p14:creationId xmlns:p14="http://schemas.microsoft.com/office/powerpoint/2010/main" val="2451893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Highlight Products and Service Updates </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10</a:t>
            </a:fld>
            <a:endParaRPr lang="en-US"/>
          </a:p>
        </p:txBody>
      </p:sp>
      <p:pic>
        <p:nvPicPr>
          <p:cNvPr id="7" name="Picture 6" descr="Graphical user interface, website&#10;&#10;Description automatically generated">
            <a:extLst>
              <a:ext uri="{FF2B5EF4-FFF2-40B4-BE49-F238E27FC236}">
                <a16:creationId xmlns:a16="http://schemas.microsoft.com/office/drawing/2014/main" id="{85DD8A87-31FF-4A56-B98B-FB4E594A2178}"/>
              </a:ext>
            </a:extLst>
          </p:cNvPr>
          <p:cNvPicPr>
            <a:picLocks noChangeAspect="1"/>
          </p:cNvPicPr>
          <p:nvPr/>
        </p:nvPicPr>
        <p:blipFill>
          <a:blip r:embed="rId3"/>
          <a:stretch>
            <a:fillRect/>
          </a:stretch>
        </p:blipFill>
        <p:spPr>
          <a:xfrm>
            <a:off x="6415316" y="1724623"/>
            <a:ext cx="5079699" cy="4986494"/>
          </a:xfrm>
          <a:prstGeom prst="rect">
            <a:avLst/>
          </a:prstGeom>
        </p:spPr>
      </p:pic>
      <p:pic>
        <p:nvPicPr>
          <p:cNvPr id="10" name="Picture 9" descr="A picture containing text, screen, screenshot&#10;&#10;Description automatically generated">
            <a:extLst>
              <a:ext uri="{FF2B5EF4-FFF2-40B4-BE49-F238E27FC236}">
                <a16:creationId xmlns:a16="http://schemas.microsoft.com/office/drawing/2014/main" id="{285A1D52-BBAB-4F1F-B4B0-C90CEB09E883}"/>
              </a:ext>
            </a:extLst>
          </p:cNvPr>
          <p:cNvPicPr>
            <a:picLocks noChangeAspect="1"/>
          </p:cNvPicPr>
          <p:nvPr/>
        </p:nvPicPr>
        <p:blipFill>
          <a:blip r:embed="rId4"/>
          <a:stretch>
            <a:fillRect/>
          </a:stretch>
        </p:blipFill>
        <p:spPr>
          <a:xfrm>
            <a:off x="534215" y="1428500"/>
            <a:ext cx="5079699" cy="5282617"/>
          </a:xfrm>
          <a:prstGeom prst="rect">
            <a:avLst/>
          </a:prstGeom>
        </p:spPr>
      </p:pic>
    </p:spTree>
    <p:extLst>
      <p:ext uri="{BB962C8B-B14F-4D97-AF65-F5344CB8AC3E}">
        <p14:creationId xmlns:p14="http://schemas.microsoft.com/office/powerpoint/2010/main" val="846681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Showcase Station Rehab Improvements</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11</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1130718" y="1428500"/>
            <a:ext cx="3886692" cy="5282617"/>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tretch>
            <a:fillRect/>
          </a:stretch>
        </p:blipFill>
        <p:spPr>
          <a:xfrm>
            <a:off x="6923890" y="1396800"/>
            <a:ext cx="3886692" cy="5314317"/>
          </a:xfrm>
          <a:prstGeom prst="rect">
            <a:avLst/>
          </a:prstGeom>
        </p:spPr>
      </p:pic>
    </p:spTree>
    <p:extLst>
      <p:ext uri="{BB962C8B-B14F-4D97-AF65-F5344CB8AC3E}">
        <p14:creationId xmlns:p14="http://schemas.microsoft.com/office/powerpoint/2010/main" val="3252798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MARTA Programs &amp; Resources</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12</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842590" y="1816274"/>
            <a:ext cx="4851225" cy="4010345"/>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7174592" y="1422274"/>
            <a:ext cx="3958383" cy="5178942"/>
          </a:xfrm>
          <a:prstGeom prst="rect">
            <a:avLst/>
          </a:prstGeom>
        </p:spPr>
      </p:pic>
    </p:spTree>
    <p:extLst>
      <p:ext uri="{BB962C8B-B14F-4D97-AF65-F5344CB8AC3E}">
        <p14:creationId xmlns:p14="http://schemas.microsoft.com/office/powerpoint/2010/main" val="157146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1044483"/>
            <a:ext cx="10073950" cy="612499"/>
          </a:xfrm>
        </p:spPr>
        <p:txBody>
          <a:bodyPr>
            <a:normAutofit/>
          </a:bodyPr>
          <a:lstStyle/>
          <a:p>
            <a:pPr algn="ctr"/>
            <a:r>
              <a:rPr lang="en-US" dirty="0"/>
              <a:t>MARTA Programs &amp; Resources</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13</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166185" y="1694710"/>
            <a:ext cx="4851225" cy="3952849"/>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6321216" y="1665962"/>
            <a:ext cx="5136543" cy="3841305"/>
          </a:xfrm>
          <a:prstGeom prst="rect">
            <a:avLst/>
          </a:prstGeom>
        </p:spPr>
      </p:pic>
    </p:spTree>
    <p:extLst>
      <p:ext uri="{BB962C8B-B14F-4D97-AF65-F5344CB8AC3E}">
        <p14:creationId xmlns:p14="http://schemas.microsoft.com/office/powerpoint/2010/main" val="372186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Celebrating Community Engagement</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14</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727364" y="2115645"/>
            <a:ext cx="5077366" cy="3841526"/>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6805978" y="1685314"/>
            <a:ext cx="4094085" cy="4638711"/>
          </a:xfrm>
          <a:prstGeom prst="rect">
            <a:avLst/>
          </a:prstGeom>
        </p:spPr>
      </p:pic>
    </p:spTree>
    <p:extLst>
      <p:ext uri="{BB962C8B-B14F-4D97-AF65-F5344CB8AC3E}">
        <p14:creationId xmlns:p14="http://schemas.microsoft.com/office/powerpoint/2010/main" val="3890900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Calls for Participation</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15</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727364" y="1685314"/>
            <a:ext cx="4623954" cy="4359138"/>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6321217" y="1685314"/>
            <a:ext cx="4593218" cy="4105745"/>
          </a:xfrm>
          <a:prstGeom prst="rect">
            <a:avLst/>
          </a:prstGeom>
        </p:spPr>
      </p:pic>
    </p:spTree>
    <p:extLst>
      <p:ext uri="{BB962C8B-B14F-4D97-AF65-F5344CB8AC3E}">
        <p14:creationId xmlns:p14="http://schemas.microsoft.com/office/powerpoint/2010/main" val="2898068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Calls for Participation</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16</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1328176" y="1513328"/>
            <a:ext cx="3970333" cy="5057151"/>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6637586" y="1604615"/>
            <a:ext cx="4338626" cy="4874576"/>
          </a:xfrm>
          <a:prstGeom prst="rect">
            <a:avLst/>
          </a:prstGeom>
        </p:spPr>
      </p:pic>
    </p:spTree>
    <p:extLst>
      <p:ext uri="{BB962C8B-B14F-4D97-AF65-F5344CB8AC3E}">
        <p14:creationId xmlns:p14="http://schemas.microsoft.com/office/powerpoint/2010/main" val="1477566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Staff Involvement in Community Initiatives</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17</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727364" y="1874112"/>
            <a:ext cx="4623954" cy="3981541"/>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6432406" y="1685314"/>
            <a:ext cx="4370840" cy="4105745"/>
          </a:xfrm>
          <a:prstGeom prst="rect">
            <a:avLst/>
          </a:prstGeom>
        </p:spPr>
      </p:pic>
    </p:spTree>
    <p:extLst>
      <p:ext uri="{BB962C8B-B14F-4D97-AF65-F5344CB8AC3E}">
        <p14:creationId xmlns:p14="http://schemas.microsoft.com/office/powerpoint/2010/main" val="1944092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141497" y="1015129"/>
            <a:ext cx="10073950" cy="612499"/>
          </a:xfrm>
        </p:spPr>
        <p:txBody>
          <a:bodyPr>
            <a:normAutofit fontScale="90000"/>
          </a:bodyPr>
          <a:lstStyle/>
          <a:p>
            <a:pPr algn="ctr"/>
            <a:r>
              <a:rPr lang="en-US" dirty="0"/>
              <a:t>Showcasing Leadership: </a:t>
            </a:r>
            <a:br>
              <a:rPr lang="en-US" dirty="0"/>
            </a:br>
            <a:r>
              <a:rPr lang="en-US" dirty="0"/>
              <a:t>CEO &amp; General Manager Collie Greenwood</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18</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1141497" y="1790795"/>
            <a:ext cx="4144487" cy="4962233"/>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7250882" y="1790796"/>
            <a:ext cx="3596657" cy="4962233"/>
          </a:xfrm>
          <a:prstGeom prst="rect">
            <a:avLst/>
          </a:prstGeom>
        </p:spPr>
      </p:pic>
    </p:spTree>
    <p:extLst>
      <p:ext uri="{BB962C8B-B14F-4D97-AF65-F5344CB8AC3E}">
        <p14:creationId xmlns:p14="http://schemas.microsoft.com/office/powerpoint/2010/main" val="3688879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Collaboration Across Departments</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19</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988897" y="1941753"/>
            <a:ext cx="4297088" cy="4721101"/>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6969561" y="1803749"/>
            <a:ext cx="4015765" cy="4997110"/>
          </a:xfrm>
          <a:prstGeom prst="rect">
            <a:avLst/>
          </a:prstGeom>
        </p:spPr>
      </p:pic>
    </p:spTree>
    <p:extLst>
      <p:ext uri="{BB962C8B-B14F-4D97-AF65-F5344CB8AC3E}">
        <p14:creationId xmlns:p14="http://schemas.microsoft.com/office/powerpoint/2010/main" val="1006121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925434-FC15-9F4E-BDD5-AAA8A2961F33}"/>
              </a:ext>
            </a:extLst>
          </p:cNvPr>
          <p:cNvSpPr>
            <a:spLocks noGrp="1"/>
          </p:cNvSpPr>
          <p:nvPr>
            <p:ph type="ctrTitle"/>
          </p:nvPr>
        </p:nvSpPr>
        <p:spPr>
          <a:xfrm>
            <a:off x="6519901" y="367910"/>
            <a:ext cx="5433134" cy="1638094"/>
          </a:xfrm>
        </p:spPr>
        <p:txBody>
          <a:bodyPr/>
          <a:lstStyle/>
          <a:p>
            <a:pPr algn="ctr"/>
            <a:r>
              <a:rPr lang="en-US" sz="2600" dirty="0"/>
              <a:t>Identifying the Need for Customer Service Responses on Social Channels</a:t>
            </a:r>
            <a:br>
              <a:rPr lang="en-US" dirty="0"/>
            </a:br>
            <a:r>
              <a:rPr lang="en-US" dirty="0"/>
              <a:t> </a:t>
            </a:r>
          </a:p>
        </p:txBody>
      </p:sp>
      <p:sp>
        <p:nvSpPr>
          <p:cNvPr id="4" name="Title 9">
            <a:extLst>
              <a:ext uri="{FF2B5EF4-FFF2-40B4-BE49-F238E27FC236}">
                <a16:creationId xmlns:a16="http://schemas.microsoft.com/office/drawing/2014/main" id="{B3E5B33D-F08F-4C9E-9B1F-14565F6B58AE}"/>
              </a:ext>
            </a:extLst>
          </p:cNvPr>
          <p:cNvSpPr txBox="1">
            <a:spLocks/>
          </p:cNvSpPr>
          <p:nvPr/>
        </p:nvSpPr>
        <p:spPr>
          <a:xfrm>
            <a:off x="6427433" y="2296194"/>
            <a:ext cx="5433134" cy="4424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spc="0" baseline="0">
                <a:solidFill>
                  <a:schemeClr val="tx1"/>
                </a:solidFill>
                <a:latin typeface="+mj-lt"/>
                <a:ea typeface="+mj-ea"/>
                <a:cs typeface="+mj-cs"/>
              </a:defRPr>
            </a:lvl1pPr>
          </a:lstStyle>
          <a:p>
            <a:br>
              <a:rPr lang="en-US" dirty="0"/>
            </a:br>
            <a:r>
              <a:rPr lang="en-US" dirty="0"/>
              <a:t> </a:t>
            </a:r>
          </a:p>
        </p:txBody>
      </p:sp>
      <p:sp>
        <p:nvSpPr>
          <p:cNvPr id="17" name="TextBox 16">
            <a:extLst>
              <a:ext uri="{FF2B5EF4-FFF2-40B4-BE49-F238E27FC236}">
                <a16:creationId xmlns:a16="http://schemas.microsoft.com/office/drawing/2014/main" id="{545AD934-DF57-40A4-9F55-4011352C91F9}"/>
              </a:ext>
            </a:extLst>
          </p:cNvPr>
          <p:cNvSpPr txBox="1"/>
          <p:nvPr/>
        </p:nvSpPr>
        <p:spPr>
          <a:xfrm>
            <a:off x="6519901" y="2459888"/>
            <a:ext cx="5433134" cy="3970318"/>
          </a:xfrm>
          <a:prstGeom prst="rect">
            <a:avLst/>
          </a:prstGeom>
          <a:noFill/>
        </p:spPr>
        <p:txBody>
          <a:bodyPr wrap="square" rtlCol="0">
            <a:spAutoFit/>
          </a:bodyPr>
          <a:lstStyle/>
          <a:p>
            <a:pPr marL="285750" indent="-285750">
              <a:buFont typeface="Arial" panose="020B0604020202020204" pitchFamily="34" charset="0"/>
              <a:buChar char="•"/>
            </a:pPr>
            <a:r>
              <a:rPr lang="en-US" dirty="0"/>
              <a:t>Existing Bus &amp; Rail real-time service information generated from the Integrated Operations Center (IOC) that’s visible on @MARTAservice Twitter</a:t>
            </a:r>
          </a:p>
          <a:p>
            <a:endParaRPr lang="en-US" dirty="0"/>
          </a:p>
          <a:p>
            <a:pPr marL="285750" indent="-285750">
              <a:buFont typeface="Arial" panose="020B0604020202020204" pitchFamily="34" charset="0"/>
              <a:buChar char="•"/>
            </a:pPr>
            <a:r>
              <a:rPr lang="en-US" dirty="0"/>
              <a:t>Marketing and Digital Media scheduling social media posts for brand content, major service changes, upcoming events, and providing limited responses</a:t>
            </a:r>
          </a:p>
          <a:p>
            <a:endParaRPr lang="en-US" dirty="0"/>
          </a:p>
          <a:p>
            <a:pPr marL="285750" indent="-285750">
              <a:buFont typeface="Arial" panose="020B0604020202020204" pitchFamily="34" charset="0"/>
              <a:buChar char="•"/>
            </a:pPr>
            <a:r>
              <a:rPr lang="en-US" dirty="0"/>
              <a:t>Customers asking for additional/specific service information or creating their own narratives on social media with no immediate response from MARTA</a:t>
            </a:r>
          </a:p>
          <a:p>
            <a:pPr marL="285750" indent="-285750">
              <a:buFont typeface="Arial" panose="020B0604020202020204" pitchFamily="34" charset="0"/>
              <a:buChar char="•"/>
            </a:pPr>
            <a:endParaRPr lang="en-US" dirty="0"/>
          </a:p>
        </p:txBody>
      </p:sp>
      <p:pic>
        <p:nvPicPr>
          <p:cNvPr id="27" name="Picture Placeholder 26" descr="Graphical user interface, text, application, email&#10;&#10;Description automatically generated">
            <a:extLst>
              <a:ext uri="{FF2B5EF4-FFF2-40B4-BE49-F238E27FC236}">
                <a16:creationId xmlns:a16="http://schemas.microsoft.com/office/drawing/2014/main" id="{FDFE63C6-C66D-44CA-98DA-AF0B7C3DECCA}"/>
              </a:ext>
            </a:extLst>
          </p:cNvPr>
          <p:cNvPicPr>
            <a:picLocks noGrp="1" noChangeAspect="1"/>
          </p:cNvPicPr>
          <p:nvPr>
            <p:ph type="pic" sz="quarter" idx="13"/>
          </p:nvPr>
        </p:nvPicPr>
        <p:blipFill>
          <a:blip r:embed="rId3"/>
          <a:srcRect l="1527" r="1527"/>
          <a:stretch>
            <a:fillRect/>
          </a:stretch>
        </p:blipFill>
        <p:spPr>
          <a:xfrm>
            <a:off x="499353" y="2433798"/>
            <a:ext cx="4996806" cy="3881336"/>
          </a:xfrm>
          <a:ln w="25400">
            <a:solidFill>
              <a:srgbClr val="453F45"/>
            </a:solidFill>
          </a:ln>
        </p:spPr>
      </p:pic>
    </p:spTree>
    <p:extLst>
      <p:ext uri="{BB962C8B-B14F-4D97-AF65-F5344CB8AC3E}">
        <p14:creationId xmlns:p14="http://schemas.microsoft.com/office/powerpoint/2010/main" val="2716813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Share Industry Insights &amp; Trends</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20</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1059024" y="1971966"/>
            <a:ext cx="4540109" cy="4217821"/>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6969560" y="1891431"/>
            <a:ext cx="4754801" cy="4378892"/>
          </a:xfrm>
          <a:prstGeom prst="rect">
            <a:avLst/>
          </a:prstGeom>
        </p:spPr>
      </p:pic>
    </p:spTree>
    <p:extLst>
      <p:ext uri="{BB962C8B-B14F-4D97-AF65-F5344CB8AC3E}">
        <p14:creationId xmlns:p14="http://schemas.microsoft.com/office/powerpoint/2010/main" val="3014293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Championing National Awareness &amp; Social Causes</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21</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522944" y="1891431"/>
            <a:ext cx="5264081" cy="4107224"/>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6694332" y="1891431"/>
            <a:ext cx="5030030" cy="3961704"/>
          </a:xfrm>
          <a:prstGeom prst="rect">
            <a:avLst/>
          </a:prstGeom>
        </p:spPr>
      </p:pic>
    </p:spTree>
    <p:extLst>
      <p:ext uri="{BB962C8B-B14F-4D97-AF65-F5344CB8AC3E}">
        <p14:creationId xmlns:p14="http://schemas.microsoft.com/office/powerpoint/2010/main" val="2198061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Championing National Awareness &amp; Social Causes</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22</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1769327" y="1541159"/>
            <a:ext cx="3754652" cy="5079434"/>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7452986" y="1693393"/>
            <a:ext cx="3571434" cy="4927199"/>
          </a:xfrm>
          <a:prstGeom prst="rect">
            <a:avLst/>
          </a:prstGeom>
        </p:spPr>
      </p:pic>
    </p:spTree>
    <p:extLst>
      <p:ext uri="{BB962C8B-B14F-4D97-AF65-F5344CB8AC3E}">
        <p14:creationId xmlns:p14="http://schemas.microsoft.com/office/powerpoint/2010/main" val="1392932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Political Leaders &amp; Partner Developments </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23</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844332" y="1878904"/>
            <a:ext cx="5151223" cy="4246271"/>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6969560" y="1972740"/>
            <a:ext cx="4754801" cy="3919490"/>
          </a:xfrm>
          <a:prstGeom prst="rect">
            <a:avLst/>
          </a:prstGeom>
        </p:spPr>
      </p:pic>
    </p:spTree>
    <p:extLst>
      <p:ext uri="{BB962C8B-B14F-4D97-AF65-F5344CB8AC3E}">
        <p14:creationId xmlns:p14="http://schemas.microsoft.com/office/powerpoint/2010/main" val="2284092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Appreciating Our Valued Customers &amp; Staff</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24</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1059024" y="1676966"/>
            <a:ext cx="4878313" cy="4378891"/>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7618774" y="1891431"/>
            <a:ext cx="3456372" cy="4378892"/>
          </a:xfrm>
          <a:prstGeom prst="rect">
            <a:avLst/>
          </a:prstGeom>
        </p:spPr>
      </p:pic>
    </p:spTree>
    <p:extLst>
      <p:ext uri="{BB962C8B-B14F-4D97-AF65-F5344CB8AC3E}">
        <p14:creationId xmlns:p14="http://schemas.microsoft.com/office/powerpoint/2010/main" val="2985168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Encouraging Ridership to Downtown &amp; Events</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25</a:t>
            </a:fld>
            <a:endParaRPr lang="en-US"/>
          </a:p>
        </p:txBody>
      </p:sp>
      <p:pic>
        <p:nvPicPr>
          <p:cNvPr id="10" name="Picture 9">
            <a:extLst>
              <a:ext uri="{FF2B5EF4-FFF2-40B4-BE49-F238E27FC236}">
                <a16:creationId xmlns:a16="http://schemas.microsoft.com/office/drawing/2014/main" id="{285A1D52-BBAB-4F1F-B4B0-C90CEB09E883}"/>
              </a:ext>
            </a:extLst>
          </p:cNvPr>
          <p:cNvPicPr>
            <a:picLocks noChangeAspect="1"/>
          </p:cNvPicPr>
          <p:nvPr/>
        </p:nvPicPr>
        <p:blipFill>
          <a:blip r:embed="rId3"/>
          <a:srcRect/>
          <a:stretch/>
        </p:blipFill>
        <p:spPr>
          <a:xfrm>
            <a:off x="424344" y="1741119"/>
            <a:ext cx="5425312" cy="4427182"/>
          </a:xfrm>
          <a:prstGeom prst="rect">
            <a:avLst/>
          </a:prstGeom>
        </p:spPr>
      </p:pic>
      <p:pic>
        <p:nvPicPr>
          <p:cNvPr id="4" name="Picture 3">
            <a:extLst>
              <a:ext uri="{FF2B5EF4-FFF2-40B4-BE49-F238E27FC236}">
                <a16:creationId xmlns:a16="http://schemas.microsoft.com/office/drawing/2014/main" id="{11AE9A86-DBD2-4069-90A2-7F38EE19E537}"/>
              </a:ext>
            </a:extLst>
          </p:cNvPr>
          <p:cNvPicPr>
            <a:picLocks noChangeAspect="1"/>
          </p:cNvPicPr>
          <p:nvPr/>
        </p:nvPicPr>
        <p:blipFill>
          <a:blip r:embed="rId4"/>
          <a:srcRect/>
          <a:stretch/>
        </p:blipFill>
        <p:spPr>
          <a:xfrm>
            <a:off x="6392559" y="1843218"/>
            <a:ext cx="5102456" cy="4222983"/>
          </a:xfrm>
          <a:prstGeom prst="rect">
            <a:avLst/>
          </a:prstGeom>
        </p:spPr>
      </p:pic>
    </p:spTree>
    <p:extLst>
      <p:ext uri="{BB962C8B-B14F-4D97-AF65-F5344CB8AC3E}">
        <p14:creationId xmlns:p14="http://schemas.microsoft.com/office/powerpoint/2010/main" val="197032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1EB8-67F3-7449-9EF1-26D25376195A}"/>
              </a:ext>
            </a:extLst>
          </p:cNvPr>
          <p:cNvSpPr>
            <a:spLocks noGrp="1"/>
          </p:cNvSpPr>
          <p:nvPr>
            <p:ph type="title"/>
          </p:nvPr>
        </p:nvSpPr>
        <p:spPr>
          <a:xfrm>
            <a:off x="876693" y="741392"/>
            <a:ext cx="5933181" cy="749206"/>
          </a:xfrm>
        </p:spPr>
        <p:txBody>
          <a:bodyPr vert="horz" lIns="91440" tIns="45720" rIns="91440" bIns="45720" rtlCol="0" anchor="b">
            <a:normAutofit/>
          </a:bodyPr>
          <a:lstStyle/>
          <a:p>
            <a:r>
              <a:rPr lang="en-US" dirty="0"/>
              <a:t>Commuter Chronicles</a:t>
            </a:r>
          </a:p>
        </p:txBody>
      </p:sp>
      <p:pic>
        <p:nvPicPr>
          <p:cNvPr id="10" name="Picture 9" descr="Graphical user interface, text&#10;&#10;Description automatically generated">
            <a:extLst>
              <a:ext uri="{FF2B5EF4-FFF2-40B4-BE49-F238E27FC236}">
                <a16:creationId xmlns:a16="http://schemas.microsoft.com/office/drawing/2014/main" id="{B01253D8-B4BB-4D4D-A7DB-3A4336BD228C}"/>
              </a:ext>
            </a:extLst>
          </p:cNvPr>
          <p:cNvPicPr>
            <a:picLocks noChangeAspect="1"/>
          </p:cNvPicPr>
          <p:nvPr/>
        </p:nvPicPr>
        <p:blipFill>
          <a:blip r:embed="rId3"/>
          <a:stretch>
            <a:fillRect/>
          </a:stretch>
        </p:blipFill>
        <p:spPr>
          <a:xfrm>
            <a:off x="7144301" y="2585445"/>
            <a:ext cx="4584810" cy="2672355"/>
          </a:xfrm>
          <a:prstGeom prst="rect">
            <a:avLst/>
          </a:prstGeom>
        </p:spPr>
      </p:pic>
      <p:pic>
        <p:nvPicPr>
          <p:cNvPr id="12" name="Picture 11" descr="Graphical user interface, application, Teams&#10;&#10;Description automatically generated">
            <a:extLst>
              <a:ext uri="{FF2B5EF4-FFF2-40B4-BE49-F238E27FC236}">
                <a16:creationId xmlns:a16="http://schemas.microsoft.com/office/drawing/2014/main" id="{A2D99A7B-18E3-4AC3-B445-0455FD657924}"/>
              </a:ext>
            </a:extLst>
          </p:cNvPr>
          <p:cNvPicPr>
            <a:picLocks noChangeAspect="1"/>
          </p:cNvPicPr>
          <p:nvPr/>
        </p:nvPicPr>
        <p:blipFill>
          <a:blip r:embed="rId4"/>
          <a:stretch>
            <a:fillRect/>
          </a:stretch>
        </p:blipFill>
        <p:spPr>
          <a:xfrm>
            <a:off x="831891" y="2493819"/>
            <a:ext cx="5820426" cy="3862532"/>
          </a:xfrm>
          <a:prstGeom prst="rect">
            <a:avLst/>
          </a:prstGeom>
        </p:spPr>
      </p:pic>
      <p:sp>
        <p:nvSpPr>
          <p:cNvPr id="6" name="Slide Number Placeholder 5">
            <a:extLst>
              <a:ext uri="{FF2B5EF4-FFF2-40B4-BE49-F238E27FC236}">
                <a16:creationId xmlns:a16="http://schemas.microsoft.com/office/drawing/2014/main" id="{FDAD30BF-0E81-424F-907A-011859774B83}"/>
              </a:ext>
            </a:extLst>
          </p:cNvPr>
          <p:cNvSpPr>
            <a:spLocks noGrp="1"/>
          </p:cNvSpPr>
          <p:nvPr>
            <p:ph type="sldNum" sz="quarter" idx="17"/>
          </p:nvPr>
        </p:nvSpPr>
        <p:spPr>
          <a:xfrm>
            <a:off x="8610600" y="6356350"/>
            <a:ext cx="2743200" cy="365125"/>
          </a:xfrm>
        </p:spPr>
        <p:txBody>
          <a:bodyPr vert="horz" lIns="91440" tIns="45720" rIns="91440" bIns="45720" rtlCol="0" anchor="ctr">
            <a:normAutofit/>
          </a:bodyPr>
          <a:lstStyle/>
          <a:p>
            <a:pPr algn="r">
              <a:spcAft>
                <a:spcPts val="600"/>
              </a:spcAft>
            </a:pPr>
            <a:fld id="{B474D2A7-32E0-B840-9DF4-58881E53B73E}" type="slidenum">
              <a:rPr lang="en-US" sz="1200" smtClean="0">
                <a:solidFill>
                  <a:schemeClr val="tx1">
                    <a:tint val="75000"/>
                  </a:schemeClr>
                </a:solidFill>
              </a:rPr>
              <a:pPr algn="r">
                <a:spcAft>
                  <a:spcPts val="600"/>
                </a:spcAft>
              </a:pPr>
              <a:t>26</a:t>
            </a:fld>
            <a:endParaRPr lang="en-US" sz="1200">
              <a:solidFill>
                <a:schemeClr val="tx1">
                  <a:tint val="75000"/>
                </a:schemeClr>
              </a:solidFill>
            </a:endParaRPr>
          </a:p>
        </p:txBody>
      </p:sp>
      <p:grpSp>
        <p:nvGrpSpPr>
          <p:cNvPr id="40" name="Group 31">
            <a:extLst>
              <a:ext uri="{FF2B5EF4-FFF2-40B4-BE49-F238E27FC236}">
                <a16:creationId xmlns:a16="http://schemas.microsoft.com/office/drawing/2014/main" id="{BC054689-56EC-BBEF-17D5-3FAEAFF5C3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33" name="Rectangle 32">
              <a:extLst>
                <a:ext uri="{FF2B5EF4-FFF2-40B4-BE49-F238E27FC236}">
                  <a16:creationId xmlns:a16="http://schemas.microsoft.com/office/drawing/2014/main" id="{8D84F49E-6627-6F97-5C42-38166C79C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3">
              <a:extLst>
                <a:ext uri="{FF2B5EF4-FFF2-40B4-BE49-F238E27FC236}">
                  <a16:creationId xmlns:a16="http://schemas.microsoft.com/office/drawing/2014/main" id="{60E6611D-1F85-FC1B-8175-3F6F70729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1530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1EB8-67F3-7449-9EF1-26D25376195A}"/>
              </a:ext>
            </a:extLst>
          </p:cNvPr>
          <p:cNvSpPr>
            <a:spLocks noGrp="1"/>
          </p:cNvSpPr>
          <p:nvPr>
            <p:ph type="title"/>
          </p:nvPr>
        </p:nvSpPr>
        <p:spPr>
          <a:xfrm>
            <a:off x="519546" y="799010"/>
            <a:ext cx="4686300" cy="828256"/>
          </a:xfrm>
        </p:spPr>
        <p:txBody>
          <a:bodyPr>
            <a:noAutofit/>
          </a:bodyPr>
          <a:lstStyle/>
          <a:p>
            <a:pPr algn="ctr"/>
            <a:r>
              <a:rPr lang="en-US" sz="2800" dirty="0"/>
              <a:t>Thank You</a:t>
            </a:r>
          </a:p>
        </p:txBody>
      </p:sp>
      <p:sp>
        <p:nvSpPr>
          <p:cNvPr id="4" name="Text Placeholder 3">
            <a:extLst>
              <a:ext uri="{FF2B5EF4-FFF2-40B4-BE49-F238E27FC236}">
                <a16:creationId xmlns:a16="http://schemas.microsoft.com/office/drawing/2014/main" id="{66FED5C3-E2D6-BB47-87FC-35AC0983EE08}"/>
              </a:ext>
            </a:extLst>
          </p:cNvPr>
          <p:cNvSpPr>
            <a:spLocks noGrp="1"/>
          </p:cNvSpPr>
          <p:nvPr>
            <p:ph type="body" sz="quarter" idx="14"/>
          </p:nvPr>
        </p:nvSpPr>
        <p:spPr>
          <a:xfrm>
            <a:off x="363682" y="1683178"/>
            <a:ext cx="4935682" cy="1402921"/>
          </a:xfrm>
        </p:spPr>
        <p:txBody>
          <a:bodyPr>
            <a:normAutofit fontScale="25000" lnSpcReduction="20000"/>
          </a:bodyPr>
          <a:lstStyle/>
          <a:p>
            <a:pPr algn="ctr">
              <a:lnSpc>
                <a:spcPct val="150000"/>
              </a:lnSpc>
            </a:pPr>
            <a:r>
              <a:rPr lang="en-US" sz="8000" dirty="0"/>
              <a:t>We invite you to stay updated on our initiatives and projects by following us on our social media channels. </a:t>
            </a:r>
            <a:br>
              <a:rPr lang="en-US" sz="8000" dirty="0"/>
            </a:br>
            <a:br>
              <a:rPr lang="en-US" sz="8000" dirty="0"/>
            </a:br>
            <a:r>
              <a:rPr lang="en-US" sz="8000" dirty="0"/>
              <a:t>You can find us under the handles </a:t>
            </a:r>
            <a:r>
              <a:rPr lang="en-US" sz="8000" b="1" dirty="0"/>
              <a:t>@MARTATransit </a:t>
            </a:r>
            <a:r>
              <a:rPr lang="en-US" sz="8000" dirty="0"/>
              <a:t>and </a:t>
            </a:r>
            <a:r>
              <a:rPr lang="en-US" sz="8000" b="1" dirty="0"/>
              <a:t>@MARTAService (</a:t>
            </a:r>
            <a:r>
              <a:rPr lang="en-US" sz="8000" dirty="0"/>
              <a:t>for alerts and customer service).</a:t>
            </a:r>
          </a:p>
          <a:p>
            <a:pPr algn="ctr">
              <a:lnSpc>
                <a:spcPct val="150000"/>
              </a:lnSpc>
            </a:pPr>
            <a:r>
              <a:rPr lang="en-US" sz="8000" dirty="0"/>
              <a:t>Your support and engagement are greatly appreciated! </a:t>
            </a:r>
            <a:r>
              <a:rPr lang="en-US" sz="8000" dirty="0">
                <a:sym typeface="Wingdings" panose="05000000000000000000" pitchFamily="2" charset="2"/>
              </a:rPr>
              <a:t></a:t>
            </a:r>
            <a:br>
              <a:rPr lang="en-US" sz="8600" dirty="0"/>
            </a:br>
            <a:br>
              <a:rPr lang="en-US" sz="8600" dirty="0"/>
            </a:br>
            <a:br>
              <a:rPr lang="en-US" sz="8600" dirty="0"/>
            </a:br>
            <a:endParaRPr lang="en-US" sz="4600" dirty="0"/>
          </a:p>
          <a:p>
            <a:endParaRPr lang="en-US" sz="1800" dirty="0"/>
          </a:p>
          <a:p>
            <a:pPr marL="285750" indent="-285750">
              <a:buFont typeface="Arial" panose="020B0604020202020204" pitchFamily="34" charset="0"/>
              <a:buChar char="•"/>
            </a:pPr>
            <a:endParaRPr lang="en-US" sz="1800" dirty="0"/>
          </a:p>
        </p:txBody>
      </p:sp>
      <p:sp>
        <p:nvSpPr>
          <p:cNvPr id="6" name="Slide Number Placeholder 5">
            <a:extLst>
              <a:ext uri="{FF2B5EF4-FFF2-40B4-BE49-F238E27FC236}">
                <a16:creationId xmlns:a16="http://schemas.microsoft.com/office/drawing/2014/main" id="{FDAD30BF-0E81-424F-907A-011859774B83}"/>
              </a:ext>
            </a:extLst>
          </p:cNvPr>
          <p:cNvSpPr>
            <a:spLocks noGrp="1"/>
          </p:cNvSpPr>
          <p:nvPr>
            <p:ph type="sldNum" sz="quarter" idx="17"/>
          </p:nvPr>
        </p:nvSpPr>
        <p:spPr>
          <a:xfrm>
            <a:off x="11495015" y="6387904"/>
            <a:ext cx="413291" cy="365125"/>
          </a:xfrm>
        </p:spPr>
        <p:txBody>
          <a:bodyPr/>
          <a:lstStyle/>
          <a:p>
            <a:fld id="{B474D2A7-32E0-B840-9DF4-58881E53B73E}" type="slidenum">
              <a:rPr lang="en-US" smtClean="0"/>
              <a:pPr/>
              <a:t>27</a:t>
            </a:fld>
            <a:endParaRPr lang="en-US"/>
          </a:p>
        </p:txBody>
      </p:sp>
      <p:pic>
        <p:nvPicPr>
          <p:cNvPr id="8" name="Picture 7" descr="Graphical user interface&#10;&#10;Description automatically generated">
            <a:extLst>
              <a:ext uri="{FF2B5EF4-FFF2-40B4-BE49-F238E27FC236}">
                <a16:creationId xmlns:a16="http://schemas.microsoft.com/office/drawing/2014/main" id="{84FBA983-8595-4189-8BAF-AD73F7CB8FE1}"/>
              </a:ext>
            </a:extLst>
          </p:cNvPr>
          <p:cNvPicPr>
            <a:picLocks noChangeAspect="1"/>
          </p:cNvPicPr>
          <p:nvPr/>
        </p:nvPicPr>
        <p:blipFill>
          <a:blip r:embed="rId3"/>
          <a:stretch>
            <a:fillRect/>
          </a:stretch>
        </p:blipFill>
        <p:spPr>
          <a:xfrm>
            <a:off x="6691745" y="1804845"/>
            <a:ext cx="5216561" cy="2704810"/>
          </a:xfrm>
          <a:prstGeom prst="rect">
            <a:avLst/>
          </a:prstGeom>
        </p:spPr>
      </p:pic>
    </p:spTree>
    <p:extLst>
      <p:ext uri="{BB962C8B-B14F-4D97-AF65-F5344CB8AC3E}">
        <p14:creationId xmlns:p14="http://schemas.microsoft.com/office/powerpoint/2010/main" val="81642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86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1EB8-67F3-7449-9EF1-26D25376195A}"/>
              </a:ext>
            </a:extLst>
          </p:cNvPr>
          <p:cNvSpPr>
            <a:spLocks noGrp="1"/>
          </p:cNvSpPr>
          <p:nvPr>
            <p:ph type="title"/>
          </p:nvPr>
        </p:nvSpPr>
        <p:spPr>
          <a:xfrm>
            <a:off x="-141673" y="840395"/>
            <a:ext cx="7645823" cy="828256"/>
          </a:xfrm>
        </p:spPr>
        <p:txBody>
          <a:bodyPr>
            <a:normAutofit/>
          </a:bodyPr>
          <a:lstStyle/>
          <a:p>
            <a:pPr algn="ctr"/>
            <a:r>
              <a:rPr lang="en-US" sz="2200" dirty="0"/>
              <a:t>Introducing MARTA’s Customer Service Social Media Team</a:t>
            </a:r>
          </a:p>
        </p:txBody>
      </p:sp>
      <p:sp>
        <p:nvSpPr>
          <p:cNvPr id="4" name="Text Placeholder 3">
            <a:extLst>
              <a:ext uri="{FF2B5EF4-FFF2-40B4-BE49-F238E27FC236}">
                <a16:creationId xmlns:a16="http://schemas.microsoft.com/office/drawing/2014/main" id="{66FED5C3-E2D6-BB47-87FC-35AC0983EE08}"/>
              </a:ext>
            </a:extLst>
          </p:cNvPr>
          <p:cNvSpPr>
            <a:spLocks noGrp="1"/>
          </p:cNvSpPr>
          <p:nvPr>
            <p:ph type="body" sz="quarter" idx="14"/>
          </p:nvPr>
        </p:nvSpPr>
        <p:spPr>
          <a:xfrm>
            <a:off x="458960" y="2055359"/>
            <a:ext cx="6703623" cy="3962246"/>
          </a:xfrm>
        </p:spPr>
        <p:txBody>
          <a:bodyPr>
            <a:normAutofit fontScale="85000" lnSpcReduction="20000"/>
          </a:bodyPr>
          <a:lstStyle/>
          <a:p>
            <a:pPr marL="285750" indent="-285750">
              <a:buFont typeface="Arial" panose="020B0604020202020204" pitchFamily="34" charset="0"/>
              <a:buChar char="•"/>
            </a:pPr>
            <a:r>
              <a:rPr lang="en-US" sz="2400" dirty="0"/>
              <a:t>Newest area of the Office of Customer Services launched in August 2021</a:t>
            </a:r>
          </a:p>
          <a:p>
            <a:pPr marL="285750" indent="-285750">
              <a:buFont typeface="Arial" panose="020B0604020202020204" pitchFamily="34" charset="0"/>
              <a:buChar char="•"/>
            </a:pPr>
            <a:r>
              <a:rPr lang="en-US" sz="2400" dirty="0"/>
              <a:t>Dedicated staff of three (3) Specialists and one (1) Senior Specialist to monitor MARTA’s core social media channels and respond to customer commentary, while also engaging with transit influencers regarding service-related topics</a:t>
            </a:r>
          </a:p>
          <a:p>
            <a:pPr marL="285750" indent="-285750">
              <a:buFont typeface="Arial" panose="020B0604020202020204" pitchFamily="34" charset="0"/>
              <a:buChar char="•"/>
            </a:pPr>
            <a:r>
              <a:rPr lang="en-US" sz="2400" dirty="0"/>
              <a:t>Follow the formal Customer Service process for customer complaints, commendations, suggestions, and feedback</a:t>
            </a:r>
          </a:p>
          <a:p>
            <a:pPr marL="285750" indent="-285750">
              <a:buFont typeface="Arial" panose="020B0604020202020204" pitchFamily="34" charset="0"/>
              <a:buChar char="•"/>
            </a:pPr>
            <a:r>
              <a:rPr lang="en-US" sz="2400" dirty="0"/>
              <a:t>Maintain close collaboration with External Affairs, Operations, Planning, and other departments </a:t>
            </a:r>
          </a:p>
          <a:p>
            <a:pPr marL="285750" indent="-285750">
              <a:buFont typeface="Arial" panose="020B0604020202020204" pitchFamily="34" charset="0"/>
              <a:buChar char="•"/>
            </a:pPr>
            <a:endParaRPr lang="en-US" sz="1800" dirty="0"/>
          </a:p>
          <a:p>
            <a:endParaRPr lang="en-US" sz="1800" dirty="0"/>
          </a:p>
          <a:p>
            <a:pPr marL="285750" indent="-285750">
              <a:buFont typeface="Arial" panose="020B0604020202020204" pitchFamily="34" charset="0"/>
              <a:buChar char="•"/>
            </a:pPr>
            <a:endParaRPr lang="en-US" sz="1800" dirty="0"/>
          </a:p>
        </p:txBody>
      </p:sp>
      <p:sp>
        <p:nvSpPr>
          <p:cNvPr id="6" name="Slide Number Placeholder 5">
            <a:extLst>
              <a:ext uri="{FF2B5EF4-FFF2-40B4-BE49-F238E27FC236}">
                <a16:creationId xmlns:a16="http://schemas.microsoft.com/office/drawing/2014/main" id="{FDAD30BF-0E81-424F-907A-011859774B83}"/>
              </a:ext>
            </a:extLst>
          </p:cNvPr>
          <p:cNvSpPr>
            <a:spLocks noGrp="1"/>
          </p:cNvSpPr>
          <p:nvPr>
            <p:ph type="sldNum" sz="quarter" idx="17"/>
          </p:nvPr>
        </p:nvSpPr>
        <p:spPr>
          <a:xfrm>
            <a:off x="11495015" y="6387904"/>
            <a:ext cx="413291" cy="365125"/>
          </a:xfrm>
        </p:spPr>
        <p:txBody>
          <a:bodyPr/>
          <a:lstStyle/>
          <a:p>
            <a:fld id="{B474D2A7-32E0-B840-9DF4-58881E53B73E}" type="slidenum">
              <a:rPr lang="en-US" smtClean="0"/>
              <a:pPr/>
              <a:t>3</a:t>
            </a:fld>
            <a:endParaRPr lang="en-US"/>
          </a:p>
        </p:txBody>
      </p:sp>
      <p:pic>
        <p:nvPicPr>
          <p:cNvPr id="21" name="Picture 20">
            <a:extLst>
              <a:ext uri="{FF2B5EF4-FFF2-40B4-BE49-F238E27FC236}">
                <a16:creationId xmlns:a16="http://schemas.microsoft.com/office/drawing/2014/main" id="{AC7D48E4-57E3-C820-E58E-D6EB80D49D0D}"/>
              </a:ext>
            </a:extLst>
          </p:cNvPr>
          <p:cNvPicPr>
            <a:picLocks noChangeAspect="1"/>
          </p:cNvPicPr>
          <p:nvPr/>
        </p:nvPicPr>
        <p:blipFill>
          <a:blip r:embed="rId3"/>
          <a:stretch>
            <a:fillRect/>
          </a:stretch>
        </p:blipFill>
        <p:spPr>
          <a:xfrm>
            <a:off x="7643091" y="940904"/>
            <a:ext cx="3851924" cy="5812125"/>
          </a:xfrm>
          <a:prstGeom prst="rect">
            <a:avLst/>
          </a:prstGeom>
          <a:ln w="25400">
            <a:solidFill>
              <a:srgbClr val="453F45"/>
            </a:solidFill>
          </a:ln>
        </p:spPr>
      </p:pic>
    </p:spTree>
    <p:extLst>
      <p:ext uri="{BB962C8B-B14F-4D97-AF65-F5344CB8AC3E}">
        <p14:creationId xmlns:p14="http://schemas.microsoft.com/office/powerpoint/2010/main" val="2964836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796108" y="914399"/>
            <a:ext cx="10073950" cy="612499"/>
          </a:xfrm>
        </p:spPr>
        <p:txBody>
          <a:bodyPr>
            <a:normAutofit/>
          </a:bodyPr>
          <a:lstStyle/>
          <a:p>
            <a:pPr algn="ctr"/>
            <a:r>
              <a:rPr lang="en-US" dirty="0"/>
              <a:t>Improved Customer Feedback Regarding Social Responses</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4</a:t>
            </a:fld>
            <a:endParaRPr lang="en-US"/>
          </a:p>
        </p:txBody>
      </p:sp>
      <p:pic>
        <p:nvPicPr>
          <p:cNvPr id="7" name="Picture 6">
            <a:extLst>
              <a:ext uri="{FF2B5EF4-FFF2-40B4-BE49-F238E27FC236}">
                <a16:creationId xmlns:a16="http://schemas.microsoft.com/office/drawing/2014/main" id="{28D0902A-C5D7-4165-A292-76DA4C8A38FC}"/>
              </a:ext>
            </a:extLst>
          </p:cNvPr>
          <p:cNvPicPr>
            <a:picLocks noChangeAspect="1"/>
          </p:cNvPicPr>
          <p:nvPr/>
        </p:nvPicPr>
        <p:blipFill>
          <a:blip r:embed="rId3"/>
          <a:stretch>
            <a:fillRect/>
          </a:stretch>
        </p:blipFill>
        <p:spPr>
          <a:xfrm>
            <a:off x="152016" y="2408366"/>
            <a:ext cx="6314083" cy="3535235"/>
          </a:xfrm>
          <a:prstGeom prst="rect">
            <a:avLst/>
          </a:prstGeom>
          <a:ln w="25400">
            <a:solidFill>
              <a:srgbClr val="453F45"/>
            </a:solidFill>
          </a:ln>
        </p:spPr>
      </p:pic>
      <p:pic>
        <p:nvPicPr>
          <p:cNvPr id="6" name="Picture 5">
            <a:extLst>
              <a:ext uri="{FF2B5EF4-FFF2-40B4-BE49-F238E27FC236}">
                <a16:creationId xmlns:a16="http://schemas.microsoft.com/office/drawing/2014/main" id="{BB61D3F0-76CF-6D2D-DCBF-3DCE39073639}"/>
              </a:ext>
            </a:extLst>
          </p:cNvPr>
          <p:cNvPicPr>
            <a:picLocks noChangeAspect="1"/>
          </p:cNvPicPr>
          <p:nvPr/>
        </p:nvPicPr>
        <p:blipFill>
          <a:blip r:embed="rId4"/>
          <a:stretch>
            <a:fillRect/>
          </a:stretch>
        </p:blipFill>
        <p:spPr>
          <a:xfrm>
            <a:off x="6609428" y="2033161"/>
            <a:ext cx="5430556" cy="1858457"/>
          </a:xfrm>
          <a:prstGeom prst="rect">
            <a:avLst/>
          </a:prstGeom>
          <a:ln w="25400">
            <a:solidFill>
              <a:srgbClr val="453F45"/>
            </a:solidFill>
          </a:ln>
        </p:spPr>
      </p:pic>
      <p:pic>
        <p:nvPicPr>
          <p:cNvPr id="18" name="Picture 17">
            <a:extLst>
              <a:ext uri="{FF2B5EF4-FFF2-40B4-BE49-F238E27FC236}">
                <a16:creationId xmlns:a16="http://schemas.microsoft.com/office/drawing/2014/main" id="{C07E7FFD-2B85-5D03-E0E4-82CDEF6CDC31}"/>
              </a:ext>
            </a:extLst>
          </p:cNvPr>
          <p:cNvPicPr>
            <a:picLocks noChangeAspect="1"/>
          </p:cNvPicPr>
          <p:nvPr/>
        </p:nvPicPr>
        <p:blipFill>
          <a:blip r:embed="rId5"/>
          <a:stretch>
            <a:fillRect/>
          </a:stretch>
        </p:blipFill>
        <p:spPr>
          <a:xfrm>
            <a:off x="7101085" y="4587679"/>
            <a:ext cx="4600575" cy="1800225"/>
          </a:xfrm>
          <a:prstGeom prst="rect">
            <a:avLst/>
          </a:prstGeom>
          <a:ln w="25400">
            <a:solidFill>
              <a:srgbClr val="453F45"/>
            </a:solidFill>
          </a:ln>
        </p:spPr>
      </p:pic>
    </p:spTree>
    <p:extLst>
      <p:ext uri="{BB962C8B-B14F-4D97-AF65-F5344CB8AC3E}">
        <p14:creationId xmlns:p14="http://schemas.microsoft.com/office/powerpoint/2010/main" val="3890262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1134398"/>
            <a:ext cx="10073950" cy="612499"/>
          </a:xfrm>
        </p:spPr>
        <p:txBody>
          <a:bodyPr>
            <a:normAutofit/>
          </a:bodyPr>
          <a:lstStyle/>
          <a:p>
            <a:pPr algn="ctr"/>
            <a:r>
              <a:rPr lang="en-US" dirty="0"/>
              <a:t>Growth in Social Metrics</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5</a:t>
            </a:fld>
            <a:endParaRPr lang="en-US"/>
          </a:p>
        </p:txBody>
      </p:sp>
      <p:graphicFrame>
        <p:nvGraphicFramePr>
          <p:cNvPr id="2" name="Table 3">
            <a:extLst>
              <a:ext uri="{FF2B5EF4-FFF2-40B4-BE49-F238E27FC236}">
                <a16:creationId xmlns:a16="http://schemas.microsoft.com/office/drawing/2014/main" id="{5C659D1F-5021-40FB-8FDB-594638B95502}"/>
              </a:ext>
            </a:extLst>
          </p:cNvPr>
          <p:cNvGraphicFramePr>
            <a:graphicFrameLocks noGrp="1"/>
          </p:cNvGraphicFramePr>
          <p:nvPr>
            <p:ph sz="half" idx="2"/>
            <p:extLst>
              <p:ext uri="{D42A27DB-BD31-4B8C-83A1-F6EECF244321}">
                <p14:modId xmlns:p14="http://schemas.microsoft.com/office/powerpoint/2010/main" val="3674157714"/>
              </p:ext>
            </p:extLst>
          </p:nvPr>
        </p:nvGraphicFramePr>
        <p:xfrm>
          <a:off x="197689" y="2106537"/>
          <a:ext cx="11796622" cy="3728492"/>
        </p:xfrm>
        <a:graphic>
          <a:graphicData uri="http://schemas.openxmlformats.org/drawingml/2006/table">
            <a:tbl>
              <a:tblPr firstRow="1" firstCol="1">
                <a:tableStyleId>{5C22544A-7EE6-4342-B048-85BDC9FD1C3A}</a:tableStyleId>
              </a:tblPr>
              <a:tblGrid>
                <a:gridCol w="1476361">
                  <a:extLst>
                    <a:ext uri="{9D8B030D-6E8A-4147-A177-3AD203B41FA5}">
                      <a16:colId xmlns:a16="http://schemas.microsoft.com/office/drawing/2014/main" val="3010915771"/>
                    </a:ext>
                  </a:extLst>
                </a:gridCol>
                <a:gridCol w="971395">
                  <a:extLst>
                    <a:ext uri="{9D8B030D-6E8A-4147-A177-3AD203B41FA5}">
                      <a16:colId xmlns:a16="http://schemas.microsoft.com/office/drawing/2014/main" val="1330647624"/>
                    </a:ext>
                  </a:extLst>
                </a:gridCol>
                <a:gridCol w="1119266">
                  <a:extLst>
                    <a:ext uri="{9D8B030D-6E8A-4147-A177-3AD203B41FA5}">
                      <a16:colId xmlns:a16="http://schemas.microsoft.com/office/drawing/2014/main" val="1407593552"/>
                    </a:ext>
                  </a:extLst>
                </a:gridCol>
                <a:gridCol w="1047017">
                  <a:extLst>
                    <a:ext uri="{9D8B030D-6E8A-4147-A177-3AD203B41FA5}">
                      <a16:colId xmlns:a16="http://schemas.microsoft.com/office/drawing/2014/main" val="2614941505"/>
                    </a:ext>
                  </a:extLst>
                </a:gridCol>
                <a:gridCol w="1352734">
                  <a:extLst>
                    <a:ext uri="{9D8B030D-6E8A-4147-A177-3AD203B41FA5}">
                      <a16:colId xmlns:a16="http://schemas.microsoft.com/office/drawing/2014/main" val="2127011878"/>
                    </a:ext>
                  </a:extLst>
                </a:gridCol>
                <a:gridCol w="1448349">
                  <a:extLst>
                    <a:ext uri="{9D8B030D-6E8A-4147-A177-3AD203B41FA5}">
                      <a16:colId xmlns:a16="http://schemas.microsoft.com/office/drawing/2014/main" val="2928809088"/>
                    </a:ext>
                  </a:extLst>
                </a:gridCol>
                <a:gridCol w="1482504">
                  <a:extLst>
                    <a:ext uri="{9D8B030D-6E8A-4147-A177-3AD203B41FA5}">
                      <a16:colId xmlns:a16="http://schemas.microsoft.com/office/drawing/2014/main" val="3938007997"/>
                    </a:ext>
                  </a:extLst>
                </a:gridCol>
                <a:gridCol w="1199848">
                  <a:extLst>
                    <a:ext uri="{9D8B030D-6E8A-4147-A177-3AD203B41FA5}">
                      <a16:colId xmlns:a16="http://schemas.microsoft.com/office/drawing/2014/main" val="3348721517"/>
                    </a:ext>
                  </a:extLst>
                </a:gridCol>
                <a:gridCol w="886123">
                  <a:extLst>
                    <a:ext uri="{9D8B030D-6E8A-4147-A177-3AD203B41FA5}">
                      <a16:colId xmlns:a16="http://schemas.microsoft.com/office/drawing/2014/main" val="2756879555"/>
                    </a:ext>
                  </a:extLst>
                </a:gridCol>
                <a:gridCol w="813025">
                  <a:extLst>
                    <a:ext uri="{9D8B030D-6E8A-4147-A177-3AD203B41FA5}">
                      <a16:colId xmlns:a16="http://schemas.microsoft.com/office/drawing/2014/main" val="3338643184"/>
                    </a:ext>
                  </a:extLst>
                </a:gridCol>
              </a:tblGrid>
              <a:tr h="1038600">
                <a:tc>
                  <a:txBody>
                    <a:bodyPr/>
                    <a:lstStyle/>
                    <a:p>
                      <a:endParaRPr lang="en-US" dirty="0">
                        <a:solidFill>
                          <a:srgbClr val="453F45"/>
                        </a:solidFill>
                      </a:endParaRPr>
                    </a:p>
                  </a:txBody>
                  <a:tcPr>
                    <a:noFill/>
                  </a:tcPr>
                </a:tc>
                <a:tc>
                  <a:txBody>
                    <a:bodyPr/>
                    <a:lstStyle/>
                    <a:p>
                      <a:pPr algn="ctr"/>
                      <a:r>
                        <a:rPr lang="en-US" sz="1500" dirty="0">
                          <a:solidFill>
                            <a:srgbClr val="453F45"/>
                          </a:solidFill>
                        </a:rPr>
                        <a:t>Total</a:t>
                      </a:r>
                    </a:p>
                    <a:p>
                      <a:pPr algn="ctr"/>
                      <a:r>
                        <a:rPr lang="en-US" sz="1500" dirty="0">
                          <a:solidFill>
                            <a:srgbClr val="453F45"/>
                          </a:solidFill>
                        </a:rPr>
                        <a:t>Replies</a:t>
                      </a:r>
                    </a:p>
                  </a:txBody>
                  <a:tcPr>
                    <a:solidFill>
                      <a:schemeClr val="accent1">
                        <a:alpha val="50000"/>
                      </a:schemeClr>
                    </a:solidFill>
                  </a:tcPr>
                </a:tc>
                <a:tc>
                  <a:txBody>
                    <a:bodyPr/>
                    <a:lstStyle/>
                    <a:p>
                      <a:pPr algn="ctr"/>
                      <a:r>
                        <a:rPr lang="en-US" sz="1500" dirty="0">
                          <a:solidFill>
                            <a:srgbClr val="453F45"/>
                          </a:solidFill>
                        </a:rPr>
                        <a:t>Avg. Response Time</a:t>
                      </a:r>
                    </a:p>
                    <a:p>
                      <a:pPr algn="ctr"/>
                      <a:r>
                        <a:rPr lang="en-US" sz="1500" dirty="0">
                          <a:solidFill>
                            <a:srgbClr val="453F45"/>
                          </a:solidFill>
                        </a:rPr>
                        <a:t>(minutes)</a:t>
                      </a:r>
                    </a:p>
                  </a:txBody>
                  <a:tcPr>
                    <a:solidFill>
                      <a:schemeClr val="accent1">
                        <a:alpha val="50000"/>
                      </a:schemeClr>
                    </a:solidFill>
                  </a:tcPr>
                </a:tc>
                <a:tc>
                  <a:txBody>
                    <a:bodyPr/>
                    <a:lstStyle/>
                    <a:p>
                      <a:pPr algn="ctr"/>
                      <a:r>
                        <a:rPr lang="en-US" sz="1500" dirty="0">
                          <a:solidFill>
                            <a:srgbClr val="453F45"/>
                          </a:solidFill>
                        </a:rPr>
                        <a:t>Total Service Posts</a:t>
                      </a:r>
                    </a:p>
                  </a:txBody>
                  <a:tcPr>
                    <a:solidFill>
                      <a:schemeClr val="accent1">
                        <a:alpha val="50000"/>
                      </a:schemeClr>
                    </a:solidFill>
                  </a:tcPr>
                </a:tc>
                <a:tc>
                  <a:txBody>
                    <a:bodyPr/>
                    <a:lstStyle/>
                    <a:p>
                      <a:pPr algn="ctr"/>
                      <a:r>
                        <a:rPr lang="en-US" sz="1500" dirty="0">
                          <a:solidFill>
                            <a:srgbClr val="453F45"/>
                          </a:solidFill>
                        </a:rPr>
                        <a:t>Impressions</a:t>
                      </a:r>
                    </a:p>
                    <a:p>
                      <a:pPr algn="ctr"/>
                      <a:endParaRPr lang="en-US" sz="1500" b="0" dirty="0">
                        <a:solidFill>
                          <a:srgbClr val="453F45"/>
                        </a:solidFill>
                      </a:endParaRPr>
                    </a:p>
                    <a:p>
                      <a:pPr algn="ctr"/>
                      <a:r>
                        <a:rPr lang="en-US" sz="1500" b="0" dirty="0">
                          <a:solidFill>
                            <a:srgbClr val="453F45"/>
                          </a:solidFill>
                        </a:rPr>
                        <a:t># times post was displayed </a:t>
                      </a:r>
                    </a:p>
                    <a:p>
                      <a:pPr algn="ctr"/>
                      <a:endParaRPr lang="en-US" sz="1500" dirty="0">
                        <a:solidFill>
                          <a:srgbClr val="453F45"/>
                        </a:solidFill>
                      </a:endParaRPr>
                    </a:p>
                  </a:txBody>
                  <a:tcPr>
                    <a:solidFill>
                      <a:schemeClr val="accent1">
                        <a:alpha val="50000"/>
                      </a:schemeClr>
                    </a:solidFill>
                  </a:tcPr>
                </a:tc>
                <a:tc>
                  <a:txBody>
                    <a:bodyPr/>
                    <a:lstStyle/>
                    <a:p>
                      <a:pPr algn="ctr"/>
                      <a:r>
                        <a:rPr lang="en-US" sz="1500" dirty="0">
                          <a:solidFill>
                            <a:srgbClr val="453F45"/>
                          </a:solidFill>
                        </a:rPr>
                        <a:t>Engagements</a:t>
                      </a:r>
                    </a:p>
                    <a:p>
                      <a:pPr algn="ctr"/>
                      <a:endParaRPr lang="en-US" sz="1500" dirty="0">
                        <a:solidFill>
                          <a:srgbClr val="453F45"/>
                        </a:solidFill>
                      </a:endParaRPr>
                    </a:p>
                    <a:p>
                      <a:pPr algn="ctr"/>
                      <a:r>
                        <a:rPr lang="en-US" sz="1500" b="0" dirty="0">
                          <a:solidFill>
                            <a:srgbClr val="453F45"/>
                          </a:solidFill>
                        </a:rPr>
                        <a:t>Total likes, shares, clicks,  comments, reposts, etc. </a:t>
                      </a:r>
                    </a:p>
                    <a:p>
                      <a:pPr algn="ctr"/>
                      <a:endParaRPr lang="en-US" sz="1500" dirty="0">
                        <a:solidFill>
                          <a:srgbClr val="453F45"/>
                        </a:solidFill>
                      </a:endParaRPr>
                    </a:p>
                  </a:txBody>
                  <a:tcPr>
                    <a:solidFill>
                      <a:schemeClr val="accent1">
                        <a:alpha val="50000"/>
                      </a:schemeClr>
                    </a:solidFill>
                  </a:tcPr>
                </a:tc>
                <a:tc>
                  <a:txBody>
                    <a:bodyPr/>
                    <a:lstStyle/>
                    <a:p>
                      <a:pPr algn="ctr"/>
                      <a:r>
                        <a:rPr lang="en-US" sz="1500" dirty="0">
                          <a:solidFill>
                            <a:srgbClr val="453F45"/>
                          </a:solidFill>
                        </a:rPr>
                        <a:t>Engagement Rate</a:t>
                      </a:r>
                    </a:p>
                  </a:txBody>
                  <a:tcPr>
                    <a:solidFill>
                      <a:schemeClr val="accent1">
                        <a:alpha val="50000"/>
                      </a:schemeClr>
                    </a:solidFill>
                  </a:tcPr>
                </a:tc>
                <a:tc>
                  <a:txBody>
                    <a:bodyPr/>
                    <a:lstStyle/>
                    <a:p>
                      <a:pPr algn="ctr"/>
                      <a:r>
                        <a:rPr lang="en-US" sz="1500" dirty="0">
                          <a:solidFill>
                            <a:srgbClr val="453F45"/>
                          </a:solidFill>
                        </a:rPr>
                        <a:t>Avg. Reach per Post</a:t>
                      </a:r>
                    </a:p>
                    <a:p>
                      <a:pPr algn="ctr"/>
                      <a:endParaRPr lang="en-US" sz="1500" dirty="0">
                        <a:solidFill>
                          <a:srgbClr val="453F45"/>
                        </a:solidFill>
                      </a:endParaRPr>
                    </a:p>
                    <a:p>
                      <a:pPr algn="ctr"/>
                      <a:r>
                        <a:rPr lang="en-US" sz="1500" b="0" dirty="0">
                          <a:solidFill>
                            <a:srgbClr val="453F45"/>
                          </a:solidFill>
                        </a:rPr>
                        <a:t># people that viewed each post </a:t>
                      </a:r>
                    </a:p>
                    <a:p>
                      <a:pPr algn="ctr"/>
                      <a:endParaRPr lang="en-US" sz="1500" dirty="0">
                        <a:solidFill>
                          <a:srgbClr val="453F45"/>
                        </a:solidFill>
                      </a:endParaRPr>
                    </a:p>
                  </a:txBody>
                  <a:tcPr>
                    <a:solidFill>
                      <a:schemeClr val="accent1">
                        <a:alpha val="50000"/>
                      </a:schemeClr>
                    </a:solidFill>
                  </a:tcPr>
                </a:tc>
                <a:tc>
                  <a:txBody>
                    <a:bodyPr/>
                    <a:lstStyle/>
                    <a:p>
                      <a:pPr algn="ctr"/>
                      <a:r>
                        <a:rPr lang="en-US" sz="1500" dirty="0">
                          <a:solidFill>
                            <a:srgbClr val="453F45"/>
                          </a:solidFill>
                        </a:rPr>
                        <a:t>Video Views</a:t>
                      </a:r>
                    </a:p>
                  </a:txBody>
                  <a:tcPr>
                    <a:solidFill>
                      <a:schemeClr val="accent1">
                        <a:alpha val="50000"/>
                      </a:schemeClr>
                    </a:solidFill>
                  </a:tcPr>
                </a:tc>
                <a:tc>
                  <a:txBody>
                    <a:bodyPr/>
                    <a:lstStyle/>
                    <a:p>
                      <a:pPr algn="ctr"/>
                      <a:r>
                        <a:rPr lang="en-US" sz="1500" dirty="0">
                          <a:solidFill>
                            <a:srgbClr val="453F45"/>
                          </a:solidFill>
                        </a:rPr>
                        <a:t>Post Link Clicks</a:t>
                      </a:r>
                    </a:p>
                  </a:txBody>
                  <a:tcPr>
                    <a:solidFill>
                      <a:schemeClr val="accent1">
                        <a:alpha val="50000"/>
                      </a:schemeClr>
                    </a:solidFill>
                  </a:tcPr>
                </a:tc>
                <a:extLst>
                  <a:ext uri="{0D108BD9-81ED-4DB2-BD59-A6C34878D82A}">
                    <a16:rowId xmlns:a16="http://schemas.microsoft.com/office/drawing/2014/main" val="1467593818"/>
                  </a:ext>
                </a:extLst>
              </a:tr>
              <a:tr h="924674">
                <a:tc>
                  <a:txBody>
                    <a:bodyPr/>
                    <a:lstStyle/>
                    <a:p>
                      <a:pPr algn="ctr"/>
                      <a:r>
                        <a:rPr lang="en-US" sz="1500" dirty="0">
                          <a:solidFill>
                            <a:srgbClr val="453F45"/>
                          </a:solidFill>
                        </a:rPr>
                        <a:t>FY 2022</a:t>
                      </a:r>
                    </a:p>
                    <a:p>
                      <a:pPr algn="ctr"/>
                      <a:r>
                        <a:rPr lang="en-US" sz="1500" dirty="0">
                          <a:solidFill>
                            <a:srgbClr val="453F45"/>
                          </a:solidFill>
                        </a:rPr>
                        <a:t>(August 2021 - June 2022)</a:t>
                      </a:r>
                    </a:p>
                  </a:txBody>
                  <a:tcPr>
                    <a:solidFill>
                      <a:schemeClr val="accent1">
                        <a:alpha val="50000"/>
                      </a:schemeClr>
                    </a:solidFill>
                  </a:tcPr>
                </a:tc>
                <a:tc>
                  <a:txBody>
                    <a:bodyPr/>
                    <a:lstStyle/>
                    <a:p>
                      <a:pPr algn="ctr"/>
                      <a:r>
                        <a:rPr lang="en-US" dirty="0">
                          <a:solidFill>
                            <a:srgbClr val="453F45"/>
                          </a:solidFill>
                        </a:rPr>
                        <a:t>3,839</a:t>
                      </a:r>
                    </a:p>
                  </a:txBody>
                  <a:tcPr/>
                </a:tc>
                <a:tc>
                  <a:txBody>
                    <a:bodyPr/>
                    <a:lstStyle/>
                    <a:p>
                      <a:pPr algn="ctr"/>
                      <a:r>
                        <a:rPr lang="en-US" dirty="0">
                          <a:solidFill>
                            <a:srgbClr val="453F45"/>
                          </a:solidFill>
                        </a:rPr>
                        <a:t>206</a:t>
                      </a:r>
                    </a:p>
                  </a:txBody>
                  <a:tcPr/>
                </a:tc>
                <a:tc>
                  <a:txBody>
                    <a:bodyPr/>
                    <a:lstStyle/>
                    <a:p>
                      <a:pPr algn="ctr"/>
                      <a:r>
                        <a:rPr lang="en-US" dirty="0">
                          <a:solidFill>
                            <a:srgbClr val="453F45"/>
                          </a:solidFill>
                        </a:rPr>
                        <a:t>799</a:t>
                      </a:r>
                    </a:p>
                  </a:txBody>
                  <a:tcPr/>
                </a:tc>
                <a:tc>
                  <a:txBody>
                    <a:bodyPr/>
                    <a:lstStyle/>
                    <a:p>
                      <a:pPr algn="ctr"/>
                      <a:r>
                        <a:rPr lang="en-US" dirty="0">
                          <a:solidFill>
                            <a:srgbClr val="453F45"/>
                          </a:solidFill>
                        </a:rPr>
                        <a:t>788,908</a:t>
                      </a:r>
                    </a:p>
                  </a:txBody>
                  <a:tcPr/>
                </a:tc>
                <a:tc>
                  <a:txBody>
                    <a:bodyPr/>
                    <a:lstStyle/>
                    <a:p>
                      <a:pPr algn="ctr"/>
                      <a:r>
                        <a:rPr lang="en-US" dirty="0">
                          <a:solidFill>
                            <a:srgbClr val="453F45"/>
                          </a:solidFill>
                        </a:rPr>
                        <a:t>28,650</a:t>
                      </a:r>
                    </a:p>
                  </a:txBody>
                  <a:tcPr/>
                </a:tc>
                <a:tc>
                  <a:txBody>
                    <a:bodyPr/>
                    <a:lstStyle/>
                    <a:p>
                      <a:pPr algn="ctr"/>
                      <a:r>
                        <a:rPr lang="en-US" dirty="0">
                          <a:solidFill>
                            <a:srgbClr val="453F45"/>
                          </a:solidFill>
                        </a:rPr>
                        <a:t>3.9%</a:t>
                      </a:r>
                    </a:p>
                  </a:txBody>
                  <a:tcPr/>
                </a:tc>
                <a:tc>
                  <a:txBody>
                    <a:bodyPr/>
                    <a:lstStyle/>
                    <a:p>
                      <a:pPr algn="ctr"/>
                      <a:r>
                        <a:rPr lang="en-US" dirty="0">
                          <a:solidFill>
                            <a:srgbClr val="453F45"/>
                          </a:solidFill>
                        </a:rPr>
                        <a:t>1,069.54</a:t>
                      </a:r>
                    </a:p>
                  </a:txBody>
                  <a:tcPr/>
                </a:tc>
                <a:tc>
                  <a:txBody>
                    <a:bodyPr/>
                    <a:lstStyle/>
                    <a:p>
                      <a:pPr algn="ctr"/>
                      <a:r>
                        <a:rPr lang="en-US" dirty="0">
                          <a:solidFill>
                            <a:srgbClr val="453F45"/>
                          </a:solidFill>
                        </a:rPr>
                        <a:t>34,351</a:t>
                      </a:r>
                    </a:p>
                  </a:txBody>
                  <a:tcPr/>
                </a:tc>
                <a:tc>
                  <a:txBody>
                    <a:bodyPr/>
                    <a:lstStyle/>
                    <a:p>
                      <a:pPr algn="ctr"/>
                      <a:r>
                        <a:rPr lang="en-US" dirty="0">
                          <a:solidFill>
                            <a:srgbClr val="453F45"/>
                          </a:solidFill>
                        </a:rPr>
                        <a:t>4,929</a:t>
                      </a:r>
                    </a:p>
                  </a:txBody>
                  <a:tcPr/>
                </a:tc>
                <a:extLst>
                  <a:ext uri="{0D108BD9-81ED-4DB2-BD59-A6C34878D82A}">
                    <a16:rowId xmlns:a16="http://schemas.microsoft.com/office/drawing/2014/main" val="500642145"/>
                  </a:ext>
                </a:extLst>
              </a:tr>
              <a:tr h="883578">
                <a:tc>
                  <a:txBody>
                    <a:bodyPr/>
                    <a:lstStyle/>
                    <a:p>
                      <a:pPr algn="ctr"/>
                      <a:r>
                        <a:rPr lang="en-US" sz="1500" b="1" dirty="0">
                          <a:solidFill>
                            <a:srgbClr val="453F45"/>
                          </a:solidFill>
                        </a:rPr>
                        <a:t>FY 2023</a:t>
                      </a:r>
                    </a:p>
                    <a:p>
                      <a:pPr algn="ctr"/>
                      <a:r>
                        <a:rPr lang="en-US" sz="1500" b="1" dirty="0">
                          <a:solidFill>
                            <a:srgbClr val="453F45"/>
                          </a:solidFill>
                        </a:rPr>
                        <a:t>(July 2022 –June 2023)</a:t>
                      </a:r>
                    </a:p>
                  </a:txBody>
                  <a:tcPr>
                    <a:solidFill>
                      <a:schemeClr val="accent1">
                        <a:alpha val="50000"/>
                      </a:schemeClr>
                    </a:solidFill>
                  </a:tcPr>
                </a:tc>
                <a:tc>
                  <a:txBody>
                    <a:bodyPr/>
                    <a:lstStyle/>
                    <a:p>
                      <a:pPr algn="ctr"/>
                      <a:r>
                        <a:rPr lang="en-US" b="1" dirty="0">
                          <a:solidFill>
                            <a:srgbClr val="453F45"/>
                          </a:solidFill>
                        </a:rPr>
                        <a:t>6,823</a:t>
                      </a:r>
                    </a:p>
                  </a:txBody>
                  <a:tcPr/>
                </a:tc>
                <a:tc>
                  <a:txBody>
                    <a:bodyPr/>
                    <a:lstStyle/>
                    <a:p>
                      <a:pPr algn="ctr"/>
                      <a:r>
                        <a:rPr lang="en-US" b="1" dirty="0">
                          <a:solidFill>
                            <a:srgbClr val="453F45"/>
                          </a:solidFill>
                        </a:rPr>
                        <a:t>47</a:t>
                      </a:r>
                    </a:p>
                  </a:txBody>
                  <a:tcPr/>
                </a:tc>
                <a:tc>
                  <a:txBody>
                    <a:bodyPr/>
                    <a:lstStyle/>
                    <a:p>
                      <a:pPr algn="ctr"/>
                      <a:r>
                        <a:rPr lang="en-US" b="1" dirty="0">
                          <a:solidFill>
                            <a:srgbClr val="453F45"/>
                          </a:solidFill>
                        </a:rPr>
                        <a:t>1,619</a:t>
                      </a:r>
                    </a:p>
                  </a:txBody>
                  <a:tcPr/>
                </a:tc>
                <a:tc>
                  <a:txBody>
                    <a:bodyPr/>
                    <a:lstStyle/>
                    <a:p>
                      <a:pPr algn="ctr"/>
                      <a:r>
                        <a:rPr lang="en-US" b="1" dirty="0">
                          <a:solidFill>
                            <a:srgbClr val="453F45"/>
                          </a:solidFill>
                        </a:rPr>
                        <a:t>1,589,491</a:t>
                      </a:r>
                    </a:p>
                  </a:txBody>
                  <a:tcPr/>
                </a:tc>
                <a:tc>
                  <a:txBody>
                    <a:bodyPr/>
                    <a:lstStyle/>
                    <a:p>
                      <a:pPr algn="ctr"/>
                      <a:r>
                        <a:rPr lang="en-US" b="1" dirty="0">
                          <a:solidFill>
                            <a:srgbClr val="453F45"/>
                          </a:solidFill>
                        </a:rPr>
                        <a:t>71,431</a:t>
                      </a:r>
                    </a:p>
                  </a:txBody>
                  <a:tcPr/>
                </a:tc>
                <a:tc>
                  <a:txBody>
                    <a:bodyPr/>
                    <a:lstStyle/>
                    <a:p>
                      <a:pPr algn="ctr"/>
                      <a:r>
                        <a:rPr lang="en-US" b="1" dirty="0">
                          <a:solidFill>
                            <a:srgbClr val="453F45"/>
                          </a:solidFill>
                        </a:rPr>
                        <a:t>4.5%</a:t>
                      </a:r>
                    </a:p>
                  </a:txBody>
                  <a:tcPr/>
                </a:tc>
                <a:tc>
                  <a:txBody>
                    <a:bodyPr/>
                    <a:lstStyle/>
                    <a:p>
                      <a:pPr algn="ctr"/>
                      <a:r>
                        <a:rPr lang="en-US" b="1" dirty="0">
                          <a:solidFill>
                            <a:srgbClr val="453F45"/>
                          </a:solidFill>
                        </a:rPr>
                        <a:t>1,227.77</a:t>
                      </a:r>
                    </a:p>
                  </a:txBody>
                  <a:tcPr/>
                </a:tc>
                <a:tc>
                  <a:txBody>
                    <a:bodyPr/>
                    <a:lstStyle/>
                    <a:p>
                      <a:pPr algn="ctr"/>
                      <a:r>
                        <a:rPr lang="en-US" b="1" dirty="0">
                          <a:solidFill>
                            <a:srgbClr val="453F45"/>
                          </a:solidFill>
                        </a:rPr>
                        <a:t>65,692</a:t>
                      </a:r>
                    </a:p>
                  </a:txBody>
                  <a:tcPr/>
                </a:tc>
                <a:tc>
                  <a:txBody>
                    <a:bodyPr/>
                    <a:lstStyle/>
                    <a:p>
                      <a:pPr algn="ctr"/>
                      <a:r>
                        <a:rPr lang="en-US" b="1" dirty="0">
                          <a:solidFill>
                            <a:srgbClr val="453F45"/>
                          </a:solidFill>
                        </a:rPr>
                        <a:t>8,380</a:t>
                      </a:r>
                    </a:p>
                  </a:txBody>
                  <a:tcPr/>
                </a:tc>
                <a:extLst>
                  <a:ext uri="{0D108BD9-81ED-4DB2-BD59-A6C34878D82A}">
                    <a16:rowId xmlns:a16="http://schemas.microsoft.com/office/drawing/2014/main" val="4018363528"/>
                  </a:ext>
                </a:extLst>
              </a:tr>
            </a:tbl>
          </a:graphicData>
        </a:graphic>
      </p:graphicFrame>
    </p:spTree>
    <p:extLst>
      <p:ext uri="{BB962C8B-B14F-4D97-AF65-F5344CB8AC3E}">
        <p14:creationId xmlns:p14="http://schemas.microsoft.com/office/powerpoint/2010/main" val="3132690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fontScale="90000"/>
          </a:bodyPr>
          <a:lstStyle/>
          <a:p>
            <a:pPr algn="ctr"/>
            <a:r>
              <a:rPr lang="en-US" dirty="0"/>
              <a:t>Continued Focus on Relaying Service-Related Information…</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6</a:t>
            </a:fld>
            <a:endParaRPr lang="en-US"/>
          </a:p>
        </p:txBody>
      </p:sp>
      <p:pic>
        <p:nvPicPr>
          <p:cNvPr id="6" name="Picture 5">
            <a:extLst>
              <a:ext uri="{FF2B5EF4-FFF2-40B4-BE49-F238E27FC236}">
                <a16:creationId xmlns:a16="http://schemas.microsoft.com/office/drawing/2014/main" id="{8F8F4213-A9C7-AE43-EB05-CE2AD3BA3964}"/>
              </a:ext>
            </a:extLst>
          </p:cNvPr>
          <p:cNvPicPr>
            <a:picLocks noChangeAspect="1"/>
          </p:cNvPicPr>
          <p:nvPr/>
        </p:nvPicPr>
        <p:blipFill>
          <a:blip r:embed="rId3"/>
          <a:stretch>
            <a:fillRect/>
          </a:stretch>
        </p:blipFill>
        <p:spPr>
          <a:xfrm>
            <a:off x="828883" y="1653622"/>
            <a:ext cx="5128848" cy="4911078"/>
          </a:xfrm>
          <a:prstGeom prst="rect">
            <a:avLst/>
          </a:prstGeom>
          <a:ln w="25400">
            <a:solidFill>
              <a:srgbClr val="453F45"/>
            </a:solidFill>
          </a:ln>
        </p:spPr>
      </p:pic>
      <p:pic>
        <p:nvPicPr>
          <p:cNvPr id="8" name="Picture 7">
            <a:extLst>
              <a:ext uri="{FF2B5EF4-FFF2-40B4-BE49-F238E27FC236}">
                <a16:creationId xmlns:a16="http://schemas.microsoft.com/office/drawing/2014/main" id="{DBCB5B37-2889-06D7-7198-2937D48CD33C}"/>
              </a:ext>
            </a:extLst>
          </p:cNvPr>
          <p:cNvPicPr>
            <a:picLocks noChangeAspect="1"/>
          </p:cNvPicPr>
          <p:nvPr/>
        </p:nvPicPr>
        <p:blipFill>
          <a:blip r:embed="rId4"/>
          <a:stretch>
            <a:fillRect/>
          </a:stretch>
        </p:blipFill>
        <p:spPr>
          <a:xfrm>
            <a:off x="7194241" y="1513328"/>
            <a:ext cx="3513829" cy="5191666"/>
          </a:xfrm>
          <a:prstGeom prst="rect">
            <a:avLst/>
          </a:prstGeom>
          <a:ln w="25400">
            <a:solidFill>
              <a:srgbClr val="453F45"/>
            </a:solidFill>
          </a:ln>
        </p:spPr>
      </p:pic>
    </p:spTree>
    <p:extLst>
      <p:ext uri="{BB962C8B-B14F-4D97-AF65-F5344CB8AC3E}">
        <p14:creationId xmlns:p14="http://schemas.microsoft.com/office/powerpoint/2010/main" val="100227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117C1D-DED0-434A-934B-D4C5EAAA3676}"/>
              </a:ext>
            </a:extLst>
          </p:cNvPr>
          <p:cNvSpPr>
            <a:spLocks noGrp="1"/>
          </p:cNvSpPr>
          <p:nvPr>
            <p:ph type="title"/>
          </p:nvPr>
        </p:nvSpPr>
        <p:spPr>
          <a:xfrm>
            <a:off x="1059025" y="900829"/>
            <a:ext cx="10073950" cy="612499"/>
          </a:xfrm>
        </p:spPr>
        <p:txBody>
          <a:bodyPr>
            <a:normAutofit/>
          </a:bodyPr>
          <a:lstStyle/>
          <a:p>
            <a:pPr algn="ctr"/>
            <a:r>
              <a:rPr lang="en-US" dirty="0"/>
              <a:t>…And Promoting Ridership to Events in Atlanta!</a:t>
            </a:r>
          </a:p>
        </p:txBody>
      </p:sp>
      <p:sp>
        <p:nvSpPr>
          <p:cNvPr id="12" name="Slide Number Placeholder 11">
            <a:extLst>
              <a:ext uri="{FF2B5EF4-FFF2-40B4-BE49-F238E27FC236}">
                <a16:creationId xmlns:a16="http://schemas.microsoft.com/office/drawing/2014/main" id="{74F9E1F2-A46A-494A-BE58-46F04191A2B2}"/>
              </a:ext>
            </a:extLst>
          </p:cNvPr>
          <p:cNvSpPr>
            <a:spLocks noGrp="1"/>
          </p:cNvSpPr>
          <p:nvPr>
            <p:ph type="sldNum" sz="quarter" idx="16"/>
          </p:nvPr>
        </p:nvSpPr>
        <p:spPr/>
        <p:txBody>
          <a:bodyPr/>
          <a:lstStyle/>
          <a:p>
            <a:fld id="{B474D2A7-32E0-B840-9DF4-58881E53B73E}" type="slidenum">
              <a:rPr lang="en-US" smtClean="0"/>
              <a:pPr/>
              <a:t>7</a:t>
            </a:fld>
            <a:endParaRPr lang="en-US"/>
          </a:p>
        </p:txBody>
      </p:sp>
      <p:pic>
        <p:nvPicPr>
          <p:cNvPr id="3" name="Picture 2">
            <a:extLst>
              <a:ext uri="{FF2B5EF4-FFF2-40B4-BE49-F238E27FC236}">
                <a16:creationId xmlns:a16="http://schemas.microsoft.com/office/drawing/2014/main" id="{3B837A69-E900-5F9F-A273-8C57806A3746}"/>
              </a:ext>
            </a:extLst>
          </p:cNvPr>
          <p:cNvPicPr>
            <a:picLocks noChangeAspect="1"/>
          </p:cNvPicPr>
          <p:nvPr/>
        </p:nvPicPr>
        <p:blipFill>
          <a:blip r:embed="rId3"/>
          <a:stretch>
            <a:fillRect/>
          </a:stretch>
        </p:blipFill>
        <p:spPr>
          <a:xfrm>
            <a:off x="1211868" y="1554854"/>
            <a:ext cx="3978275" cy="5198176"/>
          </a:xfrm>
          <a:prstGeom prst="rect">
            <a:avLst/>
          </a:prstGeom>
          <a:ln w="25400">
            <a:solidFill>
              <a:srgbClr val="453F45"/>
            </a:solidFill>
          </a:ln>
        </p:spPr>
      </p:pic>
      <p:pic>
        <p:nvPicPr>
          <p:cNvPr id="5" name="Picture 4">
            <a:extLst>
              <a:ext uri="{FF2B5EF4-FFF2-40B4-BE49-F238E27FC236}">
                <a16:creationId xmlns:a16="http://schemas.microsoft.com/office/drawing/2014/main" id="{2CB4E02B-DC58-5B2E-A5B4-0B4F26597049}"/>
              </a:ext>
            </a:extLst>
          </p:cNvPr>
          <p:cNvPicPr>
            <a:picLocks noChangeAspect="1"/>
          </p:cNvPicPr>
          <p:nvPr/>
        </p:nvPicPr>
        <p:blipFill>
          <a:blip r:embed="rId4"/>
          <a:stretch>
            <a:fillRect/>
          </a:stretch>
        </p:blipFill>
        <p:spPr>
          <a:xfrm>
            <a:off x="6287062" y="1687040"/>
            <a:ext cx="4441278" cy="4883426"/>
          </a:xfrm>
          <a:prstGeom prst="rect">
            <a:avLst/>
          </a:prstGeom>
          <a:ln w="25400">
            <a:solidFill>
              <a:srgbClr val="453F45"/>
            </a:solidFill>
          </a:ln>
        </p:spPr>
      </p:pic>
    </p:spTree>
    <p:extLst>
      <p:ext uri="{BB962C8B-B14F-4D97-AF65-F5344CB8AC3E}">
        <p14:creationId xmlns:p14="http://schemas.microsoft.com/office/powerpoint/2010/main" val="2196195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1EB8-67F3-7449-9EF1-26D25376195A}"/>
              </a:ext>
            </a:extLst>
          </p:cNvPr>
          <p:cNvSpPr>
            <a:spLocks noGrp="1"/>
          </p:cNvSpPr>
          <p:nvPr>
            <p:ph type="title"/>
          </p:nvPr>
        </p:nvSpPr>
        <p:spPr>
          <a:xfrm>
            <a:off x="-152601" y="799010"/>
            <a:ext cx="7645823" cy="828256"/>
          </a:xfrm>
        </p:spPr>
        <p:txBody>
          <a:bodyPr>
            <a:noAutofit/>
          </a:bodyPr>
          <a:lstStyle/>
          <a:p>
            <a:pPr algn="ctr"/>
            <a:r>
              <a:rPr lang="en-US" sz="2800" dirty="0"/>
              <a:t>Goals of the Customer Service </a:t>
            </a:r>
            <a:br>
              <a:rPr lang="en-US" sz="2800" dirty="0"/>
            </a:br>
            <a:r>
              <a:rPr lang="en-US" sz="2800" dirty="0"/>
              <a:t>Social Media Team</a:t>
            </a:r>
          </a:p>
        </p:txBody>
      </p:sp>
      <p:sp>
        <p:nvSpPr>
          <p:cNvPr id="4" name="Text Placeholder 3">
            <a:extLst>
              <a:ext uri="{FF2B5EF4-FFF2-40B4-BE49-F238E27FC236}">
                <a16:creationId xmlns:a16="http://schemas.microsoft.com/office/drawing/2014/main" id="{66FED5C3-E2D6-BB47-87FC-35AC0983EE08}"/>
              </a:ext>
            </a:extLst>
          </p:cNvPr>
          <p:cNvSpPr>
            <a:spLocks noGrp="1"/>
          </p:cNvSpPr>
          <p:nvPr>
            <p:ph type="body" sz="quarter" idx="14"/>
          </p:nvPr>
        </p:nvSpPr>
        <p:spPr>
          <a:xfrm>
            <a:off x="757547" y="1683178"/>
            <a:ext cx="6054220" cy="2835813"/>
          </a:xfrm>
        </p:spPr>
        <p:txBody>
          <a:bodyPr>
            <a:normAutofit/>
          </a:bodyPr>
          <a:lstStyle/>
          <a:p>
            <a:pPr marL="285750" indent="-285750">
              <a:buFont typeface="Arial" panose="020B0604020202020204" pitchFamily="34" charset="0"/>
              <a:buChar char="•"/>
            </a:pPr>
            <a:r>
              <a:rPr lang="en-US" sz="2000" dirty="0"/>
              <a:t>Expanded hours of social media support to cover special events and planned/unplanned service changes</a:t>
            </a:r>
          </a:p>
          <a:p>
            <a:pPr marL="285750" indent="-285750">
              <a:buFont typeface="Arial" panose="020B0604020202020204" pitchFamily="34" charset="0"/>
              <a:buChar char="•"/>
            </a:pPr>
            <a:r>
              <a:rPr lang="en-US" sz="2000" dirty="0"/>
              <a:t>Improved customer engagement and sentiments across our social channels</a:t>
            </a:r>
          </a:p>
          <a:p>
            <a:pPr marL="285750" indent="-285750">
              <a:buFont typeface="Arial" panose="020B0604020202020204" pitchFamily="34" charset="0"/>
              <a:buChar char="•"/>
            </a:pPr>
            <a:r>
              <a:rPr lang="en-US" sz="2000" dirty="0"/>
              <a:t>Improved feedback process across internal departments </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1800" dirty="0"/>
          </a:p>
          <a:p>
            <a:endParaRPr lang="en-US" sz="1800" dirty="0"/>
          </a:p>
          <a:p>
            <a:pPr marL="285750" indent="-285750">
              <a:buFont typeface="Arial" panose="020B0604020202020204" pitchFamily="34" charset="0"/>
              <a:buChar char="•"/>
            </a:pPr>
            <a:endParaRPr lang="en-US" sz="1800" dirty="0"/>
          </a:p>
        </p:txBody>
      </p:sp>
      <p:sp>
        <p:nvSpPr>
          <p:cNvPr id="6" name="Slide Number Placeholder 5">
            <a:extLst>
              <a:ext uri="{FF2B5EF4-FFF2-40B4-BE49-F238E27FC236}">
                <a16:creationId xmlns:a16="http://schemas.microsoft.com/office/drawing/2014/main" id="{FDAD30BF-0E81-424F-907A-011859774B83}"/>
              </a:ext>
            </a:extLst>
          </p:cNvPr>
          <p:cNvSpPr>
            <a:spLocks noGrp="1"/>
          </p:cNvSpPr>
          <p:nvPr>
            <p:ph type="sldNum" sz="quarter" idx="17"/>
          </p:nvPr>
        </p:nvSpPr>
        <p:spPr>
          <a:xfrm>
            <a:off x="11495015" y="6387904"/>
            <a:ext cx="413291" cy="365125"/>
          </a:xfrm>
        </p:spPr>
        <p:txBody>
          <a:bodyPr/>
          <a:lstStyle/>
          <a:p>
            <a:fld id="{B474D2A7-32E0-B840-9DF4-58881E53B73E}" type="slidenum">
              <a:rPr lang="en-US" smtClean="0"/>
              <a:pPr/>
              <a:t>8</a:t>
            </a:fld>
            <a:endParaRPr lang="en-US"/>
          </a:p>
        </p:txBody>
      </p:sp>
      <p:pic>
        <p:nvPicPr>
          <p:cNvPr id="5" name="Picture 4">
            <a:extLst>
              <a:ext uri="{FF2B5EF4-FFF2-40B4-BE49-F238E27FC236}">
                <a16:creationId xmlns:a16="http://schemas.microsoft.com/office/drawing/2014/main" id="{13FDBA25-6BA2-4B8F-8B46-153517619C9D}"/>
              </a:ext>
            </a:extLst>
          </p:cNvPr>
          <p:cNvPicPr>
            <a:picLocks noChangeAspect="1"/>
          </p:cNvPicPr>
          <p:nvPr/>
        </p:nvPicPr>
        <p:blipFill>
          <a:blip r:embed="rId3"/>
          <a:stretch>
            <a:fillRect/>
          </a:stretch>
        </p:blipFill>
        <p:spPr>
          <a:xfrm>
            <a:off x="444797" y="4721702"/>
            <a:ext cx="5338453" cy="1737056"/>
          </a:xfrm>
          <a:prstGeom prst="rect">
            <a:avLst/>
          </a:prstGeom>
          <a:ln w="25400">
            <a:solidFill>
              <a:srgbClr val="453F45"/>
            </a:solidFill>
          </a:ln>
        </p:spPr>
      </p:pic>
      <p:pic>
        <p:nvPicPr>
          <p:cNvPr id="7" name="Picture 6">
            <a:extLst>
              <a:ext uri="{FF2B5EF4-FFF2-40B4-BE49-F238E27FC236}">
                <a16:creationId xmlns:a16="http://schemas.microsoft.com/office/drawing/2014/main" id="{621798DA-FF87-2374-DD6F-772439A8AA9A}"/>
              </a:ext>
            </a:extLst>
          </p:cNvPr>
          <p:cNvPicPr>
            <a:picLocks noChangeAspect="1"/>
          </p:cNvPicPr>
          <p:nvPr/>
        </p:nvPicPr>
        <p:blipFill>
          <a:blip r:embed="rId4"/>
          <a:stretch>
            <a:fillRect/>
          </a:stretch>
        </p:blipFill>
        <p:spPr>
          <a:xfrm>
            <a:off x="6408751" y="4616755"/>
            <a:ext cx="5292909" cy="1946951"/>
          </a:xfrm>
          <a:prstGeom prst="rect">
            <a:avLst/>
          </a:prstGeom>
          <a:ln w="25400">
            <a:solidFill>
              <a:srgbClr val="453F45"/>
            </a:solidFill>
          </a:ln>
        </p:spPr>
      </p:pic>
      <p:pic>
        <p:nvPicPr>
          <p:cNvPr id="9" name="Picture 8">
            <a:extLst>
              <a:ext uri="{FF2B5EF4-FFF2-40B4-BE49-F238E27FC236}">
                <a16:creationId xmlns:a16="http://schemas.microsoft.com/office/drawing/2014/main" id="{7AE3470C-C1D3-C5E2-C7EF-7670CDD239DB}"/>
              </a:ext>
            </a:extLst>
          </p:cNvPr>
          <p:cNvPicPr>
            <a:picLocks noChangeAspect="1"/>
          </p:cNvPicPr>
          <p:nvPr/>
        </p:nvPicPr>
        <p:blipFill>
          <a:blip r:embed="rId5"/>
          <a:stretch>
            <a:fillRect/>
          </a:stretch>
        </p:blipFill>
        <p:spPr>
          <a:xfrm>
            <a:off x="7288681" y="1849833"/>
            <a:ext cx="4619625" cy="2066925"/>
          </a:xfrm>
          <a:prstGeom prst="rect">
            <a:avLst/>
          </a:prstGeom>
          <a:ln w="25400">
            <a:solidFill>
              <a:srgbClr val="453F45"/>
            </a:solidFill>
          </a:ln>
        </p:spPr>
      </p:pic>
    </p:spTree>
    <p:extLst>
      <p:ext uri="{BB962C8B-B14F-4D97-AF65-F5344CB8AC3E}">
        <p14:creationId xmlns:p14="http://schemas.microsoft.com/office/powerpoint/2010/main" val="4126510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1EB8-67F3-7449-9EF1-26D25376195A}"/>
              </a:ext>
            </a:extLst>
          </p:cNvPr>
          <p:cNvSpPr>
            <a:spLocks noGrp="1"/>
          </p:cNvSpPr>
          <p:nvPr>
            <p:ph type="title"/>
          </p:nvPr>
        </p:nvSpPr>
        <p:spPr>
          <a:xfrm>
            <a:off x="762000" y="1138036"/>
            <a:ext cx="4859482" cy="1402470"/>
          </a:xfrm>
        </p:spPr>
        <p:txBody>
          <a:bodyPr vert="horz" lIns="91440" tIns="45720" rIns="91440" bIns="45720" rtlCol="0" anchor="t">
            <a:normAutofit fontScale="90000"/>
          </a:bodyPr>
          <a:lstStyle/>
          <a:p>
            <a:r>
              <a:rPr lang="en-US" sz="3200" dirty="0"/>
              <a:t>Added Benefits of Social Media in Transit</a:t>
            </a:r>
          </a:p>
        </p:txBody>
      </p:sp>
      <p:cxnSp>
        <p:nvCxnSpPr>
          <p:cNvPr id="34" name="Straight Connector 3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6FED5C3-E2D6-BB47-87FC-35AC0983EE08}"/>
              </a:ext>
            </a:extLst>
          </p:cNvPr>
          <p:cNvSpPr>
            <a:spLocks noGrp="1"/>
          </p:cNvSpPr>
          <p:nvPr>
            <p:ph type="body" sz="quarter" idx="14"/>
          </p:nvPr>
        </p:nvSpPr>
        <p:spPr>
          <a:xfrm>
            <a:off x="762000" y="2551176"/>
            <a:ext cx="4859482" cy="2188737"/>
          </a:xfrm>
        </p:spPr>
        <p:txBody>
          <a:bodyPr vert="horz" lIns="91440" tIns="45720" rIns="91440" bIns="45720" rtlCol="0">
            <a:normAutofit/>
          </a:bodyPr>
          <a:lstStyle/>
          <a:p>
            <a:pPr>
              <a:lnSpc>
                <a:spcPct val="150000"/>
              </a:lnSpc>
            </a:pPr>
            <a:r>
              <a:rPr lang="en-US" sz="2000" dirty="0"/>
              <a:t>Our social media platforms offer us an effective way to market our services and promote programs, opportunities, special events, and partnerships.</a:t>
            </a:r>
          </a:p>
          <a:p>
            <a:pPr indent="-228600">
              <a:lnSpc>
                <a:spcPct val="90000"/>
              </a:lnSpc>
              <a:buFont typeface="Arial" panose="020B0604020202020204" pitchFamily="34" charset="0"/>
              <a:buChar char="•"/>
            </a:pPr>
            <a:endParaRPr lang="en-US" sz="2000" dirty="0"/>
          </a:p>
          <a:p>
            <a:pPr marL="285750" indent="-228600">
              <a:lnSpc>
                <a:spcPct val="90000"/>
              </a:lnSpc>
              <a:buFont typeface="Arial" panose="020B0604020202020204" pitchFamily="34" charset="0"/>
              <a:buChar char="•"/>
            </a:pPr>
            <a:endParaRPr lang="en-US" sz="2000" dirty="0"/>
          </a:p>
        </p:txBody>
      </p:sp>
      <p:sp>
        <p:nvSpPr>
          <p:cNvPr id="36" name="Rectangle 35">
            <a:extLst>
              <a:ext uri="{FF2B5EF4-FFF2-40B4-BE49-F238E27FC236}">
                <a16:creationId xmlns:a16="http://schemas.microsoft.com/office/drawing/2014/main" id="{B7CCD652-09BE-3FB9-0B1E-E17EA5B27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8229" y="1"/>
            <a:ext cx="5803771"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text, clipart&#10;&#10;Description automatically generated">
            <a:extLst>
              <a:ext uri="{FF2B5EF4-FFF2-40B4-BE49-F238E27FC236}">
                <a16:creationId xmlns:a16="http://schemas.microsoft.com/office/drawing/2014/main" id="{86665E65-A5F7-4B79-B7E9-6684663A458C}"/>
              </a:ext>
            </a:extLst>
          </p:cNvPr>
          <p:cNvPicPr>
            <a:picLocks noChangeAspect="1"/>
          </p:cNvPicPr>
          <p:nvPr/>
        </p:nvPicPr>
        <p:blipFill>
          <a:blip r:embed="rId3"/>
          <a:stretch>
            <a:fillRect/>
          </a:stretch>
        </p:blipFill>
        <p:spPr>
          <a:xfrm>
            <a:off x="8213855" y="1060825"/>
            <a:ext cx="1214035" cy="1892690"/>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ECC7A6A3-E88B-491A-9281-5EAAAD910BD4}"/>
              </a:ext>
            </a:extLst>
          </p:cNvPr>
          <p:cNvPicPr>
            <a:picLocks noChangeAspect="1"/>
          </p:cNvPicPr>
          <p:nvPr/>
        </p:nvPicPr>
        <p:blipFill>
          <a:blip r:embed="rId4"/>
          <a:stretch>
            <a:fillRect/>
          </a:stretch>
        </p:blipFill>
        <p:spPr>
          <a:xfrm>
            <a:off x="9817280" y="1328690"/>
            <a:ext cx="1956667" cy="1839413"/>
          </a:xfrm>
          <a:prstGeom prst="rect">
            <a:avLst/>
          </a:prstGeom>
        </p:spPr>
      </p:pic>
      <p:pic>
        <p:nvPicPr>
          <p:cNvPr id="19" name="Picture 18">
            <a:extLst>
              <a:ext uri="{FF2B5EF4-FFF2-40B4-BE49-F238E27FC236}">
                <a16:creationId xmlns:a16="http://schemas.microsoft.com/office/drawing/2014/main" id="{C33F3B22-085B-44E1-A520-71D45E236BF1}"/>
              </a:ext>
            </a:extLst>
          </p:cNvPr>
          <p:cNvPicPr>
            <a:picLocks noChangeAspect="1"/>
          </p:cNvPicPr>
          <p:nvPr/>
        </p:nvPicPr>
        <p:blipFill>
          <a:blip r:embed="rId5"/>
          <a:stretch>
            <a:fillRect/>
          </a:stretch>
        </p:blipFill>
        <p:spPr>
          <a:xfrm>
            <a:off x="6617882" y="4840340"/>
            <a:ext cx="2037179" cy="2037179"/>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D3E54504-036B-45A3-89BF-FB83EB60DF22}"/>
              </a:ext>
            </a:extLst>
          </p:cNvPr>
          <p:cNvPicPr>
            <a:picLocks noChangeAspect="1"/>
          </p:cNvPicPr>
          <p:nvPr/>
        </p:nvPicPr>
        <p:blipFill>
          <a:blip r:embed="rId6"/>
          <a:stretch>
            <a:fillRect/>
          </a:stretch>
        </p:blipFill>
        <p:spPr>
          <a:xfrm>
            <a:off x="9084602" y="3472443"/>
            <a:ext cx="1990024" cy="1037033"/>
          </a:xfrm>
          <a:prstGeom prst="rect">
            <a:avLst/>
          </a:prstGeom>
        </p:spPr>
      </p:pic>
      <p:sp>
        <p:nvSpPr>
          <p:cNvPr id="6" name="Slide Number Placeholder 5">
            <a:extLst>
              <a:ext uri="{FF2B5EF4-FFF2-40B4-BE49-F238E27FC236}">
                <a16:creationId xmlns:a16="http://schemas.microsoft.com/office/drawing/2014/main" id="{FDAD30BF-0E81-424F-907A-011859774B83}"/>
              </a:ext>
            </a:extLst>
          </p:cNvPr>
          <p:cNvSpPr>
            <a:spLocks noGrp="1"/>
          </p:cNvSpPr>
          <p:nvPr>
            <p:ph type="sldNum" sz="quarter" idx="17"/>
          </p:nvPr>
        </p:nvSpPr>
        <p:spPr>
          <a:xfrm>
            <a:off x="8610600" y="6356350"/>
            <a:ext cx="2743200" cy="365125"/>
          </a:xfrm>
        </p:spPr>
        <p:txBody>
          <a:bodyPr vert="horz" lIns="91440" tIns="45720" rIns="91440" bIns="45720" rtlCol="0" anchor="ctr">
            <a:normAutofit/>
          </a:bodyPr>
          <a:lstStyle/>
          <a:p>
            <a:pPr algn="r">
              <a:spcAft>
                <a:spcPts val="600"/>
              </a:spcAft>
            </a:pPr>
            <a:fld id="{B474D2A7-32E0-B840-9DF4-58881E53B73E}"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pic>
        <p:nvPicPr>
          <p:cNvPr id="31" name="Picture 30" descr="Logo&#10;&#10;Description automatically generated">
            <a:extLst>
              <a:ext uri="{FF2B5EF4-FFF2-40B4-BE49-F238E27FC236}">
                <a16:creationId xmlns:a16="http://schemas.microsoft.com/office/drawing/2014/main" id="{277F7E6A-1F71-4C3C-9946-0ABE5BE97E09}"/>
              </a:ext>
            </a:extLst>
          </p:cNvPr>
          <p:cNvPicPr>
            <a:picLocks noChangeAspect="1"/>
          </p:cNvPicPr>
          <p:nvPr/>
        </p:nvPicPr>
        <p:blipFill>
          <a:blip r:embed="rId7"/>
          <a:stretch>
            <a:fillRect/>
          </a:stretch>
        </p:blipFill>
        <p:spPr>
          <a:xfrm>
            <a:off x="8884714" y="4839351"/>
            <a:ext cx="1604765" cy="1699561"/>
          </a:xfrm>
          <a:prstGeom prst="rect">
            <a:avLst/>
          </a:prstGeom>
        </p:spPr>
      </p:pic>
      <p:pic>
        <p:nvPicPr>
          <p:cNvPr id="33" name="Picture 32">
            <a:extLst>
              <a:ext uri="{FF2B5EF4-FFF2-40B4-BE49-F238E27FC236}">
                <a16:creationId xmlns:a16="http://schemas.microsoft.com/office/drawing/2014/main" id="{E0538517-213B-4AA9-8896-5C4CE60054EF}"/>
              </a:ext>
            </a:extLst>
          </p:cNvPr>
          <p:cNvPicPr>
            <a:picLocks noChangeAspect="1"/>
          </p:cNvPicPr>
          <p:nvPr/>
        </p:nvPicPr>
        <p:blipFill>
          <a:blip r:embed="rId8"/>
          <a:stretch>
            <a:fillRect/>
          </a:stretch>
        </p:blipFill>
        <p:spPr>
          <a:xfrm>
            <a:off x="6713089" y="3359086"/>
            <a:ext cx="1604765" cy="1604765"/>
          </a:xfrm>
          <a:prstGeom prst="rect">
            <a:avLst/>
          </a:prstGeom>
        </p:spPr>
      </p:pic>
      <p:pic>
        <p:nvPicPr>
          <p:cNvPr id="39" name="Picture 38" descr="Icon&#10;&#10;Description automatically generated">
            <a:extLst>
              <a:ext uri="{FF2B5EF4-FFF2-40B4-BE49-F238E27FC236}">
                <a16:creationId xmlns:a16="http://schemas.microsoft.com/office/drawing/2014/main" id="{DE0137AC-C6FD-4C7F-8465-4FA77B6F44FB}"/>
              </a:ext>
            </a:extLst>
          </p:cNvPr>
          <p:cNvPicPr>
            <a:picLocks noChangeAspect="1"/>
          </p:cNvPicPr>
          <p:nvPr/>
        </p:nvPicPr>
        <p:blipFill>
          <a:blip r:embed="rId9"/>
          <a:stretch>
            <a:fillRect/>
          </a:stretch>
        </p:blipFill>
        <p:spPr>
          <a:xfrm>
            <a:off x="10907532" y="4739913"/>
            <a:ext cx="866415" cy="1402470"/>
          </a:xfrm>
          <a:prstGeom prst="rect">
            <a:avLst/>
          </a:prstGeom>
        </p:spPr>
      </p:pic>
      <p:pic>
        <p:nvPicPr>
          <p:cNvPr id="41" name="Picture 40" descr="Logo, company name&#10;&#10;Description automatically generated">
            <a:extLst>
              <a:ext uri="{FF2B5EF4-FFF2-40B4-BE49-F238E27FC236}">
                <a16:creationId xmlns:a16="http://schemas.microsoft.com/office/drawing/2014/main" id="{49E357DC-0B45-48EE-AE72-446D4D05B53E}"/>
              </a:ext>
            </a:extLst>
          </p:cNvPr>
          <p:cNvPicPr>
            <a:picLocks noChangeAspect="1"/>
          </p:cNvPicPr>
          <p:nvPr/>
        </p:nvPicPr>
        <p:blipFill>
          <a:blip r:embed="rId10"/>
          <a:stretch>
            <a:fillRect/>
          </a:stretch>
        </p:blipFill>
        <p:spPr>
          <a:xfrm>
            <a:off x="6607874" y="1551045"/>
            <a:ext cx="1374580" cy="1402470"/>
          </a:xfrm>
          <a:prstGeom prst="rect">
            <a:avLst/>
          </a:prstGeom>
        </p:spPr>
      </p:pic>
    </p:spTree>
    <p:extLst>
      <p:ext uri="{BB962C8B-B14F-4D97-AF65-F5344CB8AC3E}">
        <p14:creationId xmlns:p14="http://schemas.microsoft.com/office/powerpoint/2010/main" val="4082785132"/>
      </p:ext>
    </p:extLst>
  </p:cSld>
  <p:clrMapOvr>
    <a:masterClrMapping/>
  </p:clrMapOvr>
</p:sld>
</file>

<file path=ppt/theme/theme1.xml><?xml version="1.0" encoding="utf-8"?>
<a:theme xmlns:a="http://schemas.openxmlformats.org/drawingml/2006/main" name="Cover &amp; section opener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nge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Yellow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6766</TotalTime>
  <Words>1933</Words>
  <Application>Microsoft Office PowerPoint</Application>
  <PresentationFormat>Widescreen</PresentationFormat>
  <Paragraphs>199</Paragraphs>
  <Slides>28</Slides>
  <Notes>28</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28</vt:i4>
      </vt:variant>
    </vt:vector>
  </HeadingPairs>
  <TitlesOfParts>
    <vt:vector size="35" baseType="lpstr">
      <vt:lpstr>Arial</vt:lpstr>
      <vt:lpstr>Arial Black</vt:lpstr>
      <vt:lpstr>Calibri</vt:lpstr>
      <vt:lpstr>Cover &amp; section openers</vt:lpstr>
      <vt:lpstr>Blue content pages</vt:lpstr>
      <vt:lpstr>Orange content pages</vt:lpstr>
      <vt:lpstr>Yellow content pages</vt:lpstr>
      <vt:lpstr>The Digital Commute: The Role of Social Media in Transit</vt:lpstr>
      <vt:lpstr>Identifying the Need for Customer Service Responses on Social Channels  </vt:lpstr>
      <vt:lpstr>Introducing MARTA’s Customer Service Social Media Team</vt:lpstr>
      <vt:lpstr>Improved Customer Feedback Regarding Social Responses</vt:lpstr>
      <vt:lpstr>Growth in Social Metrics</vt:lpstr>
      <vt:lpstr>Continued Focus on Relaying Service-Related Information…</vt:lpstr>
      <vt:lpstr>…And Promoting Ridership to Events in Atlanta!</vt:lpstr>
      <vt:lpstr>Goals of the Customer Service  Social Media Team</vt:lpstr>
      <vt:lpstr>Added Benefits of Social Media in Transit</vt:lpstr>
      <vt:lpstr>Highlight Products and Service Updates </vt:lpstr>
      <vt:lpstr>Showcase Station Rehab Improvements</vt:lpstr>
      <vt:lpstr>MARTA Programs &amp; Resources</vt:lpstr>
      <vt:lpstr>MARTA Programs &amp; Resources</vt:lpstr>
      <vt:lpstr>Celebrating Community Engagement</vt:lpstr>
      <vt:lpstr>Calls for Participation</vt:lpstr>
      <vt:lpstr>Calls for Participation</vt:lpstr>
      <vt:lpstr>Staff Involvement in Community Initiatives</vt:lpstr>
      <vt:lpstr>Showcasing Leadership:  CEO &amp; General Manager Collie Greenwood</vt:lpstr>
      <vt:lpstr>Collaboration Across Departments</vt:lpstr>
      <vt:lpstr>Share Industry Insights &amp; Trends</vt:lpstr>
      <vt:lpstr>Championing National Awareness &amp; Social Causes</vt:lpstr>
      <vt:lpstr>Championing National Awareness &amp; Social Causes</vt:lpstr>
      <vt:lpstr>Political Leaders &amp; Partner Developments </vt:lpstr>
      <vt:lpstr>Appreciating Our Valued Customers &amp; Staff</vt:lpstr>
      <vt:lpstr>Encouraging Ridership to Downtown &amp; Events</vt:lpstr>
      <vt:lpstr>Commuter Chronicles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dc:creator>
  <cp:lastModifiedBy>Jackson, Amanda</cp:lastModifiedBy>
  <cp:revision>90</cp:revision>
  <cp:lastPrinted>2023-10-30T17:55:57Z</cp:lastPrinted>
  <dcterms:created xsi:type="dcterms:W3CDTF">2021-01-05T15:46:35Z</dcterms:created>
  <dcterms:modified xsi:type="dcterms:W3CDTF">2023-11-01T18:39:01Z</dcterms:modified>
</cp:coreProperties>
</file>