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2" r:id="rId2"/>
    <p:sldId id="257" r:id="rId3"/>
    <p:sldId id="263" r:id="rId4"/>
    <p:sldId id="259" r:id="rId5"/>
    <p:sldId id="260" r:id="rId6"/>
    <p:sldId id="318" r:id="rId7"/>
    <p:sldId id="319" r:id="rId8"/>
    <p:sldId id="320" r:id="rId9"/>
    <p:sldId id="321" r:id="rId10"/>
    <p:sldId id="313" r:id="rId11"/>
    <p:sldId id="314" r:id="rId12"/>
    <p:sldId id="315" r:id="rId13"/>
    <p:sldId id="316" r:id="rId14"/>
    <p:sldId id="261" r:id="rId15"/>
    <p:sldId id="262" r:id="rId16"/>
    <p:sldId id="264" r:id="rId17"/>
    <p:sldId id="266" r:id="rId18"/>
    <p:sldId id="267" r:id="rId19"/>
    <p:sldId id="265" r:id="rId20"/>
    <p:sldId id="268" r:id="rId21"/>
    <p:sldId id="269" r:id="rId22"/>
    <p:sldId id="270" r:id="rId23"/>
    <p:sldId id="271" r:id="rId24"/>
    <p:sldId id="27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DC73C-AEBB-470F-8758-2A23861A19C9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BAD3139-9861-4199-A13A-6F5D8370FF5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At its core, rail scheduling is very similar to bus scheduling</a:t>
          </a:r>
        </a:p>
      </dgm:t>
    </dgm:pt>
    <dgm:pt modelId="{6EECA23D-82CA-4D2E-9866-D1EC3D683EC4}" type="parTrans" cxnId="{460A0EC1-10D2-416A-A5AE-CDE7727B6D5A}">
      <dgm:prSet/>
      <dgm:spPr/>
      <dgm:t>
        <a:bodyPr/>
        <a:lstStyle/>
        <a:p>
          <a:endParaRPr lang="en-US"/>
        </a:p>
      </dgm:t>
    </dgm:pt>
    <dgm:pt modelId="{18DF4B5A-81BE-4F07-80FE-BDAA34C70FA5}" type="sibTrans" cxnId="{460A0EC1-10D2-416A-A5AE-CDE7727B6D5A}">
      <dgm:prSet/>
      <dgm:spPr/>
      <dgm:t>
        <a:bodyPr/>
        <a:lstStyle/>
        <a:p>
          <a:endParaRPr lang="en-US"/>
        </a:p>
      </dgm:t>
    </dgm:pt>
    <dgm:pt modelId="{24A8F4E9-B9C6-4A40-9CA7-8D64D45845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Need to know how long it takes and how much recovery time is needed</a:t>
          </a:r>
        </a:p>
      </dgm:t>
    </dgm:pt>
    <dgm:pt modelId="{89897120-4AB9-4CB2-9816-074AB49322F0}" type="parTrans" cxnId="{0719CC76-75C1-41E0-BA71-566FC99FF3B2}">
      <dgm:prSet/>
      <dgm:spPr/>
      <dgm:t>
        <a:bodyPr/>
        <a:lstStyle/>
        <a:p>
          <a:endParaRPr lang="en-US"/>
        </a:p>
      </dgm:t>
    </dgm:pt>
    <dgm:pt modelId="{419A8B18-1291-4389-B864-BD25D2800C9B}" type="sibTrans" cxnId="{0719CC76-75C1-41E0-BA71-566FC99FF3B2}">
      <dgm:prSet/>
      <dgm:spPr/>
      <dgm:t>
        <a:bodyPr/>
        <a:lstStyle/>
        <a:p>
          <a:endParaRPr lang="en-US"/>
        </a:p>
      </dgm:t>
    </dgm:pt>
    <dgm:pt modelId="{27542ECE-C881-4140-BCBA-8C0970BD84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Need to figure out how many trains are needed to provide frequency</a:t>
          </a:r>
        </a:p>
      </dgm:t>
    </dgm:pt>
    <dgm:pt modelId="{B5A220A5-9B4D-4A50-A268-C30C889F67F5}" type="parTrans" cxnId="{FD8BBF25-4AA5-4BA3-B359-464670D4214A}">
      <dgm:prSet/>
      <dgm:spPr/>
      <dgm:t>
        <a:bodyPr/>
        <a:lstStyle/>
        <a:p>
          <a:endParaRPr lang="en-US"/>
        </a:p>
      </dgm:t>
    </dgm:pt>
    <dgm:pt modelId="{EE1386C8-5DBD-48E1-8427-B8D9FA7C4C82}" type="sibTrans" cxnId="{FD8BBF25-4AA5-4BA3-B359-464670D4214A}">
      <dgm:prSet/>
      <dgm:spPr/>
      <dgm:t>
        <a:bodyPr/>
        <a:lstStyle/>
        <a:p>
          <a:endParaRPr lang="en-US"/>
        </a:p>
      </dgm:t>
    </dgm:pt>
    <dgm:pt modelId="{FEC5CD01-7D99-4E85-84BC-321B87BE508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But it is also different</a:t>
          </a:r>
        </a:p>
      </dgm:t>
    </dgm:pt>
    <dgm:pt modelId="{00DFFF26-85BF-4D27-AEBA-9FAD09B84563}" type="parTrans" cxnId="{B692DAF2-94AE-4EB4-8CC1-5EE790C37897}">
      <dgm:prSet/>
      <dgm:spPr/>
      <dgm:t>
        <a:bodyPr/>
        <a:lstStyle/>
        <a:p>
          <a:endParaRPr lang="en-US"/>
        </a:p>
      </dgm:t>
    </dgm:pt>
    <dgm:pt modelId="{631BA076-E138-4A94-B646-4136F14B6F0B}" type="sibTrans" cxnId="{B692DAF2-94AE-4EB4-8CC1-5EE790C37897}">
      <dgm:prSet/>
      <dgm:spPr/>
      <dgm:t>
        <a:bodyPr/>
        <a:lstStyle/>
        <a:p>
          <a:endParaRPr lang="en-US"/>
        </a:p>
      </dgm:t>
    </dgm:pt>
    <dgm:pt modelId="{0C26DACF-2C54-4790-AA4E-396595878E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There is only so much space at the end of the line to stage trains</a:t>
          </a:r>
        </a:p>
      </dgm:t>
    </dgm:pt>
    <dgm:pt modelId="{EFBB3E87-66FF-490D-BA6A-861314A9500D}" type="parTrans" cxnId="{A862D752-1693-42A6-B5DF-F0D0F0191FC6}">
      <dgm:prSet/>
      <dgm:spPr/>
      <dgm:t>
        <a:bodyPr/>
        <a:lstStyle/>
        <a:p>
          <a:endParaRPr lang="en-US"/>
        </a:p>
      </dgm:t>
    </dgm:pt>
    <dgm:pt modelId="{89387B8D-29E7-4714-A903-231B4F82F2A7}" type="sibTrans" cxnId="{A862D752-1693-42A6-B5DF-F0D0F0191FC6}">
      <dgm:prSet/>
      <dgm:spPr/>
      <dgm:t>
        <a:bodyPr/>
        <a:lstStyle/>
        <a:p>
          <a:endParaRPr lang="en-US"/>
        </a:p>
      </dgm:t>
    </dgm:pt>
    <dgm:pt modelId="{D1D4D095-04AC-48FA-95BA-F5C20823A1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travel time is usually consistent throughout the day</a:t>
          </a:r>
        </a:p>
      </dgm:t>
    </dgm:pt>
    <dgm:pt modelId="{DE6E6A58-D017-442F-93B5-04A02B68CF4A}" type="parTrans" cxnId="{7DCE790F-BB36-45C1-9679-A80042D19EA7}">
      <dgm:prSet/>
      <dgm:spPr/>
      <dgm:t>
        <a:bodyPr/>
        <a:lstStyle/>
        <a:p>
          <a:endParaRPr lang="en-US"/>
        </a:p>
      </dgm:t>
    </dgm:pt>
    <dgm:pt modelId="{5C1E0592-CF75-4FF0-BFEC-A8D30697808D}" type="sibTrans" cxnId="{7DCE790F-BB36-45C1-9679-A80042D19EA7}">
      <dgm:prSet/>
      <dgm:spPr/>
      <dgm:t>
        <a:bodyPr/>
        <a:lstStyle/>
        <a:p>
          <a:endParaRPr lang="en-US"/>
        </a:p>
      </dgm:t>
    </dgm:pt>
    <dgm:pt modelId="{F3631060-E22D-4910-9441-540BD32366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Construction means single-tracking</a:t>
          </a:r>
        </a:p>
      </dgm:t>
    </dgm:pt>
    <dgm:pt modelId="{33215762-F5BD-4017-8A7B-3C49A55133C9}" type="parTrans" cxnId="{F0A0A23D-999B-4EA6-BFDB-31F08CA71476}">
      <dgm:prSet/>
      <dgm:spPr/>
      <dgm:t>
        <a:bodyPr/>
        <a:lstStyle/>
        <a:p>
          <a:endParaRPr lang="en-US"/>
        </a:p>
      </dgm:t>
    </dgm:pt>
    <dgm:pt modelId="{8DAEDE16-CB66-48AE-8333-C35895A30AA0}" type="sibTrans" cxnId="{F0A0A23D-999B-4EA6-BFDB-31F08CA71476}">
      <dgm:prSet/>
      <dgm:spPr/>
      <dgm:t>
        <a:bodyPr/>
        <a:lstStyle/>
        <a:p>
          <a:endParaRPr lang="en-US"/>
        </a:p>
      </dgm:t>
    </dgm:pt>
    <dgm:pt modelId="{34AEF994-CBB7-4184-A975-911328D1C0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Any change may affect multiple schedules</a:t>
          </a:r>
        </a:p>
      </dgm:t>
    </dgm:pt>
    <dgm:pt modelId="{3C98726D-6130-4D5B-9648-DD88ABF51C27}" type="parTrans" cxnId="{5DDEA552-CE89-4DA8-8828-3CD9F1A3BAC1}">
      <dgm:prSet/>
      <dgm:spPr/>
      <dgm:t>
        <a:bodyPr/>
        <a:lstStyle/>
        <a:p>
          <a:endParaRPr lang="en-US"/>
        </a:p>
      </dgm:t>
    </dgm:pt>
    <dgm:pt modelId="{0D12BED4-2AE0-4918-8EA1-1C9EF1593AE8}" type="sibTrans" cxnId="{5DDEA552-CE89-4DA8-8828-3CD9F1A3BAC1}">
      <dgm:prSet/>
      <dgm:spPr/>
      <dgm:t>
        <a:bodyPr/>
        <a:lstStyle/>
        <a:p>
          <a:endParaRPr lang="en-US"/>
        </a:p>
      </dgm:t>
    </dgm:pt>
    <dgm:pt modelId="{8F831F52-48EE-40F0-9669-A4F14FC4C9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Most of the scheduling relates to construction and special events</a:t>
          </a:r>
        </a:p>
      </dgm:t>
    </dgm:pt>
    <dgm:pt modelId="{2875C047-8254-4841-AE5F-60ECADE4B392}" type="parTrans" cxnId="{32E4D5AD-6472-4570-9EE1-05381938F094}">
      <dgm:prSet/>
      <dgm:spPr/>
      <dgm:t>
        <a:bodyPr/>
        <a:lstStyle/>
        <a:p>
          <a:endParaRPr lang="en-US"/>
        </a:p>
      </dgm:t>
    </dgm:pt>
    <dgm:pt modelId="{98B1116D-4F2A-46CC-BB19-101414A8980F}" type="sibTrans" cxnId="{32E4D5AD-6472-4570-9EE1-05381938F094}">
      <dgm:prSet/>
      <dgm:spPr/>
      <dgm:t>
        <a:bodyPr/>
        <a:lstStyle/>
        <a:p>
          <a:endParaRPr lang="en-US"/>
        </a:p>
      </dgm:t>
    </dgm:pt>
    <dgm:pt modelId="{AA762B85-FFFC-467B-A19E-9F7556CA3FC8}" type="pres">
      <dgm:prSet presAssocID="{875DC73C-AEBB-470F-8758-2A23861A19C9}" presName="root" presStyleCnt="0">
        <dgm:presLayoutVars>
          <dgm:dir/>
          <dgm:resizeHandles val="exact"/>
        </dgm:presLayoutVars>
      </dgm:prSet>
      <dgm:spPr/>
    </dgm:pt>
    <dgm:pt modelId="{E7F5EAA4-4E9E-49F0-9E6C-13973419FD3D}" type="pres">
      <dgm:prSet presAssocID="{ABAD3139-9861-4199-A13A-6F5D8370FF55}" presName="compNode" presStyleCnt="0"/>
      <dgm:spPr/>
    </dgm:pt>
    <dgm:pt modelId="{2117FE46-D2CE-443E-BF15-21F637430B2E}" type="pres">
      <dgm:prSet presAssocID="{ABAD3139-9861-4199-A13A-6F5D8370FF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82C5453-2528-4998-9AE4-408F4EC29036}" type="pres">
      <dgm:prSet presAssocID="{ABAD3139-9861-4199-A13A-6F5D8370FF55}" presName="iconSpace" presStyleCnt="0"/>
      <dgm:spPr/>
    </dgm:pt>
    <dgm:pt modelId="{D5CE5DF7-FF44-42D0-9DC7-741B96860FF6}" type="pres">
      <dgm:prSet presAssocID="{ABAD3139-9861-4199-A13A-6F5D8370FF55}" presName="parTx" presStyleLbl="revTx" presStyleIdx="0" presStyleCnt="4">
        <dgm:presLayoutVars>
          <dgm:chMax val="0"/>
          <dgm:chPref val="0"/>
        </dgm:presLayoutVars>
      </dgm:prSet>
      <dgm:spPr/>
    </dgm:pt>
    <dgm:pt modelId="{8F8EAB5F-0E26-4D8E-B4D5-5720AAFBEF48}" type="pres">
      <dgm:prSet presAssocID="{ABAD3139-9861-4199-A13A-6F5D8370FF55}" presName="txSpace" presStyleCnt="0"/>
      <dgm:spPr/>
    </dgm:pt>
    <dgm:pt modelId="{BF1C4A03-0020-4FAD-828F-860E0B8BB1E7}" type="pres">
      <dgm:prSet presAssocID="{ABAD3139-9861-4199-A13A-6F5D8370FF55}" presName="desTx" presStyleLbl="revTx" presStyleIdx="1" presStyleCnt="4">
        <dgm:presLayoutVars/>
      </dgm:prSet>
      <dgm:spPr/>
    </dgm:pt>
    <dgm:pt modelId="{000966D5-D201-43C0-9305-BF664D656BEB}" type="pres">
      <dgm:prSet presAssocID="{18DF4B5A-81BE-4F07-80FE-BDAA34C70FA5}" presName="sibTrans" presStyleCnt="0"/>
      <dgm:spPr/>
    </dgm:pt>
    <dgm:pt modelId="{F4EAF747-EB65-457A-BE12-6F430C347F26}" type="pres">
      <dgm:prSet presAssocID="{FEC5CD01-7D99-4E85-84BC-321B87BE508F}" presName="compNode" presStyleCnt="0"/>
      <dgm:spPr/>
    </dgm:pt>
    <dgm:pt modelId="{5F3D2943-0131-46C7-AD10-B3131738C24A}" type="pres">
      <dgm:prSet presAssocID="{FEC5CD01-7D99-4E85-84BC-321B87BE508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E1ED5CF5-5C62-49A5-B830-804E1AC95A39}" type="pres">
      <dgm:prSet presAssocID="{FEC5CD01-7D99-4E85-84BC-321B87BE508F}" presName="iconSpace" presStyleCnt="0"/>
      <dgm:spPr/>
    </dgm:pt>
    <dgm:pt modelId="{B672FAEB-C17D-4972-B0F7-9C4E157AB4C7}" type="pres">
      <dgm:prSet presAssocID="{FEC5CD01-7D99-4E85-84BC-321B87BE508F}" presName="parTx" presStyleLbl="revTx" presStyleIdx="2" presStyleCnt="4">
        <dgm:presLayoutVars>
          <dgm:chMax val="0"/>
          <dgm:chPref val="0"/>
        </dgm:presLayoutVars>
      </dgm:prSet>
      <dgm:spPr/>
    </dgm:pt>
    <dgm:pt modelId="{DCEF595C-4714-42D0-B1E4-B3B2CB802A77}" type="pres">
      <dgm:prSet presAssocID="{FEC5CD01-7D99-4E85-84BC-321B87BE508F}" presName="txSpace" presStyleCnt="0"/>
      <dgm:spPr/>
    </dgm:pt>
    <dgm:pt modelId="{67D7CE49-36BC-4D73-81C5-FDC89D0FA898}" type="pres">
      <dgm:prSet presAssocID="{FEC5CD01-7D99-4E85-84BC-321B87BE508F}" presName="desTx" presStyleLbl="revTx" presStyleIdx="3" presStyleCnt="4">
        <dgm:presLayoutVars/>
      </dgm:prSet>
      <dgm:spPr/>
    </dgm:pt>
  </dgm:ptLst>
  <dgm:cxnLst>
    <dgm:cxn modelId="{7DCE790F-BB36-45C1-9679-A80042D19EA7}" srcId="{FEC5CD01-7D99-4E85-84BC-321B87BE508F}" destId="{D1D4D095-04AC-48FA-95BA-F5C20823A190}" srcOrd="1" destOrd="0" parTransId="{DE6E6A58-D017-442F-93B5-04A02B68CF4A}" sibTransId="{5C1E0592-CF75-4FF0-BFEC-A8D30697808D}"/>
    <dgm:cxn modelId="{E1C24D1E-581B-459B-A72D-BB57D61A3CFA}" type="presOf" srcId="{D1D4D095-04AC-48FA-95BA-F5C20823A190}" destId="{67D7CE49-36BC-4D73-81C5-FDC89D0FA898}" srcOrd="0" destOrd="1" presId="urn:microsoft.com/office/officeart/2018/2/layout/IconLabelDescriptionList"/>
    <dgm:cxn modelId="{FD8BBF25-4AA5-4BA3-B359-464670D4214A}" srcId="{ABAD3139-9861-4199-A13A-6F5D8370FF55}" destId="{27542ECE-C881-4140-BCBA-8C0970BD8456}" srcOrd="1" destOrd="0" parTransId="{B5A220A5-9B4D-4A50-A268-C30C889F67F5}" sibTransId="{EE1386C8-5DBD-48E1-8427-B8D9FA7C4C82}"/>
    <dgm:cxn modelId="{B3E0F025-F5E0-4DD1-83BA-D190F3E9078F}" type="presOf" srcId="{875DC73C-AEBB-470F-8758-2A23861A19C9}" destId="{AA762B85-FFFC-467B-A19E-9F7556CA3FC8}" srcOrd="0" destOrd="0" presId="urn:microsoft.com/office/officeart/2018/2/layout/IconLabelDescriptionList"/>
    <dgm:cxn modelId="{F0A0A23D-999B-4EA6-BFDB-31F08CA71476}" srcId="{FEC5CD01-7D99-4E85-84BC-321B87BE508F}" destId="{F3631060-E22D-4910-9441-540BD32366FA}" srcOrd="2" destOrd="0" parTransId="{33215762-F5BD-4017-8A7B-3C49A55133C9}" sibTransId="{8DAEDE16-CB66-48AE-8333-C35895A30AA0}"/>
    <dgm:cxn modelId="{70481949-0496-4C9E-ACA5-3175B5456C1D}" type="presOf" srcId="{0C26DACF-2C54-4790-AA4E-396595878E3E}" destId="{67D7CE49-36BC-4D73-81C5-FDC89D0FA898}" srcOrd="0" destOrd="0" presId="urn:microsoft.com/office/officeart/2018/2/layout/IconLabelDescriptionList"/>
    <dgm:cxn modelId="{5DDEA552-CE89-4DA8-8828-3CD9F1A3BAC1}" srcId="{FEC5CD01-7D99-4E85-84BC-321B87BE508F}" destId="{34AEF994-CBB7-4184-A975-911328D1C0FD}" srcOrd="3" destOrd="0" parTransId="{3C98726D-6130-4D5B-9648-DD88ABF51C27}" sibTransId="{0D12BED4-2AE0-4918-8EA1-1C9EF1593AE8}"/>
    <dgm:cxn modelId="{A862D752-1693-42A6-B5DF-F0D0F0191FC6}" srcId="{FEC5CD01-7D99-4E85-84BC-321B87BE508F}" destId="{0C26DACF-2C54-4790-AA4E-396595878E3E}" srcOrd="0" destOrd="0" parTransId="{EFBB3E87-66FF-490D-BA6A-861314A9500D}" sibTransId="{89387B8D-29E7-4714-A903-231B4F82F2A7}"/>
    <dgm:cxn modelId="{0719CC76-75C1-41E0-BA71-566FC99FF3B2}" srcId="{ABAD3139-9861-4199-A13A-6F5D8370FF55}" destId="{24A8F4E9-B9C6-4A40-9CA7-8D64D4584593}" srcOrd="0" destOrd="0" parTransId="{89897120-4AB9-4CB2-9816-074AB49322F0}" sibTransId="{419A8B18-1291-4389-B864-BD25D2800C9B}"/>
    <dgm:cxn modelId="{F65D6478-5F52-4D34-AB1D-012202B505C0}" type="presOf" srcId="{ABAD3139-9861-4199-A13A-6F5D8370FF55}" destId="{D5CE5DF7-FF44-42D0-9DC7-741B96860FF6}" srcOrd="0" destOrd="0" presId="urn:microsoft.com/office/officeart/2018/2/layout/IconLabelDescriptionList"/>
    <dgm:cxn modelId="{A0762C9D-D1E4-4DF3-9B3F-362C41098930}" type="presOf" srcId="{34AEF994-CBB7-4184-A975-911328D1C0FD}" destId="{67D7CE49-36BC-4D73-81C5-FDC89D0FA898}" srcOrd="0" destOrd="3" presId="urn:microsoft.com/office/officeart/2018/2/layout/IconLabelDescriptionList"/>
    <dgm:cxn modelId="{D635109F-84D7-4241-86BC-16236F489401}" type="presOf" srcId="{8F831F52-48EE-40F0-9669-A4F14FC4C922}" destId="{67D7CE49-36BC-4D73-81C5-FDC89D0FA898}" srcOrd="0" destOrd="4" presId="urn:microsoft.com/office/officeart/2018/2/layout/IconLabelDescriptionList"/>
    <dgm:cxn modelId="{8FD9E5A9-0308-49F7-B1EE-D8F6BBBFCE6C}" type="presOf" srcId="{FEC5CD01-7D99-4E85-84BC-321B87BE508F}" destId="{B672FAEB-C17D-4972-B0F7-9C4E157AB4C7}" srcOrd="0" destOrd="0" presId="urn:microsoft.com/office/officeart/2018/2/layout/IconLabelDescriptionList"/>
    <dgm:cxn modelId="{32E4D5AD-6472-4570-9EE1-05381938F094}" srcId="{FEC5CD01-7D99-4E85-84BC-321B87BE508F}" destId="{8F831F52-48EE-40F0-9669-A4F14FC4C922}" srcOrd="4" destOrd="0" parTransId="{2875C047-8254-4841-AE5F-60ECADE4B392}" sibTransId="{98B1116D-4F2A-46CC-BB19-101414A8980F}"/>
    <dgm:cxn modelId="{460A0EC1-10D2-416A-A5AE-CDE7727B6D5A}" srcId="{875DC73C-AEBB-470F-8758-2A23861A19C9}" destId="{ABAD3139-9861-4199-A13A-6F5D8370FF55}" srcOrd="0" destOrd="0" parTransId="{6EECA23D-82CA-4D2E-9866-D1EC3D683EC4}" sibTransId="{18DF4B5A-81BE-4F07-80FE-BDAA34C70FA5}"/>
    <dgm:cxn modelId="{D7885BD7-D878-4980-A235-775D1D232B15}" type="presOf" srcId="{F3631060-E22D-4910-9441-540BD32366FA}" destId="{67D7CE49-36BC-4D73-81C5-FDC89D0FA898}" srcOrd="0" destOrd="2" presId="urn:microsoft.com/office/officeart/2018/2/layout/IconLabelDescriptionList"/>
    <dgm:cxn modelId="{6D7904DA-814E-456D-9722-B7DAA67DC8B3}" type="presOf" srcId="{24A8F4E9-B9C6-4A40-9CA7-8D64D4584593}" destId="{BF1C4A03-0020-4FAD-828F-860E0B8BB1E7}" srcOrd="0" destOrd="0" presId="urn:microsoft.com/office/officeart/2018/2/layout/IconLabelDescriptionList"/>
    <dgm:cxn modelId="{3DE344EB-CFD0-4B2B-9E95-1E1AC9204B4D}" type="presOf" srcId="{27542ECE-C881-4140-BCBA-8C0970BD8456}" destId="{BF1C4A03-0020-4FAD-828F-860E0B8BB1E7}" srcOrd="0" destOrd="1" presId="urn:microsoft.com/office/officeart/2018/2/layout/IconLabelDescriptionList"/>
    <dgm:cxn modelId="{B692DAF2-94AE-4EB4-8CC1-5EE790C37897}" srcId="{875DC73C-AEBB-470F-8758-2A23861A19C9}" destId="{FEC5CD01-7D99-4E85-84BC-321B87BE508F}" srcOrd="1" destOrd="0" parTransId="{00DFFF26-85BF-4D27-AEBA-9FAD09B84563}" sibTransId="{631BA076-E138-4A94-B646-4136F14B6F0B}"/>
    <dgm:cxn modelId="{37A2D82A-2B80-40CA-9663-BA8A66930E85}" type="presParOf" srcId="{AA762B85-FFFC-467B-A19E-9F7556CA3FC8}" destId="{E7F5EAA4-4E9E-49F0-9E6C-13973419FD3D}" srcOrd="0" destOrd="0" presId="urn:microsoft.com/office/officeart/2018/2/layout/IconLabelDescriptionList"/>
    <dgm:cxn modelId="{27B3C07B-442D-4695-8051-0F055FB48AFA}" type="presParOf" srcId="{E7F5EAA4-4E9E-49F0-9E6C-13973419FD3D}" destId="{2117FE46-D2CE-443E-BF15-21F637430B2E}" srcOrd="0" destOrd="0" presId="urn:microsoft.com/office/officeart/2018/2/layout/IconLabelDescriptionList"/>
    <dgm:cxn modelId="{57C8C9CC-7B92-43A2-84BB-067E1DF510AB}" type="presParOf" srcId="{E7F5EAA4-4E9E-49F0-9E6C-13973419FD3D}" destId="{582C5453-2528-4998-9AE4-408F4EC29036}" srcOrd="1" destOrd="0" presId="urn:microsoft.com/office/officeart/2018/2/layout/IconLabelDescriptionList"/>
    <dgm:cxn modelId="{BC4C3854-F6C6-4075-AA7B-7D8A5EE3DD53}" type="presParOf" srcId="{E7F5EAA4-4E9E-49F0-9E6C-13973419FD3D}" destId="{D5CE5DF7-FF44-42D0-9DC7-741B96860FF6}" srcOrd="2" destOrd="0" presId="urn:microsoft.com/office/officeart/2018/2/layout/IconLabelDescriptionList"/>
    <dgm:cxn modelId="{7878D844-DBBF-40A2-9A3B-9A9D3AA636D9}" type="presParOf" srcId="{E7F5EAA4-4E9E-49F0-9E6C-13973419FD3D}" destId="{8F8EAB5F-0E26-4D8E-B4D5-5720AAFBEF48}" srcOrd="3" destOrd="0" presId="urn:microsoft.com/office/officeart/2018/2/layout/IconLabelDescriptionList"/>
    <dgm:cxn modelId="{285D630C-4A2D-4FA4-96F8-AA5D2CEC316C}" type="presParOf" srcId="{E7F5EAA4-4E9E-49F0-9E6C-13973419FD3D}" destId="{BF1C4A03-0020-4FAD-828F-860E0B8BB1E7}" srcOrd="4" destOrd="0" presId="urn:microsoft.com/office/officeart/2018/2/layout/IconLabelDescriptionList"/>
    <dgm:cxn modelId="{FC21C4E4-FE0F-47EF-ADD5-96CA4D3EFD4D}" type="presParOf" srcId="{AA762B85-FFFC-467B-A19E-9F7556CA3FC8}" destId="{000966D5-D201-43C0-9305-BF664D656BEB}" srcOrd="1" destOrd="0" presId="urn:microsoft.com/office/officeart/2018/2/layout/IconLabelDescriptionList"/>
    <dgm:cxn modelId="{7FF6730F-5148-42ED-8AA8-3E3EB66D1816}" type="presParOf" srcId="{AA762B85-FFFC-467B-A19E-9F7556CA3FC8}" destId="{F4EAF747-EB65-457A-BE12-6F430C347F26}" srcOrd="2" destOrd="0" presId="urn:microsoft.com/office/officeart/2018/2/layout/IconLabelDescriptionList"/>
    <dgm:cxn modelId="{A0B60551-2B91-4B65-A6BB-903033365645}" type="presParOf" srcId="{F4EAF747-EB65-457A-BE12-6F430C347F26}" destId="{5F3D2943-0131-46C7-AD10-B3131738C24A}" srcOrd="0" destOrd="0" presId="urn:microsoft.com/office/officeart/2018/2/layout/IconLabelDescriptionList"/>
    <dgm:cxn modelId="{2DC28262-B0C6-4FD7-86C2-C180289EC79E}" type="presParOf" srcId="{F4EAF747-EB65-457A-BE12-6F430C347F26}" destId="{E1ED5CF5-5C62-49A5-B830-804E1AC95A39}" srcOrd="1" destOrd="0" presId="urn:microsoft.com/office/officeart/2018/2/layout/IconLabelDescriptionList"/>
    <dgm:cxn modelId="{286826A0-D0E1-41F5-BF36-C7556DE552B4}" type="presParOf" srcId="{F4EAF747-EB65-457A-BE12-6F430C347F26}" destId="{B672FAEB-C17D-4972-B0F7-9C4E157AB4C7}" srcOrd="2" destOrd="0" presId="urn:microsoft.com/office/officeart/2018/2/layout/IconLabelDescriptionList"/>
    <dgm:cxn modelId="{089C23AF-D414-484B-8BE3-B7A97FC5E290}" type="presParOf" srcId="{F4EAF747-EB65-457A-BE12-6F430C347F26}" destId="{DCEF595C-4714-42D0-B1E4-B3B2CB802A77}" srcOrd="3" destOrd="0" presId="urn:microsoft.com/office/officeart/2018/2/layout/IconLabelDescriptionList"/>
    <dgm:cxn modelId="{D2EA6167-E695-47F4-B3FA-B95C4B04CC92}" type="presParOf" srcId="{F4EAF747-EB65-457A-BE12-6F430C347F26}" destId="{67D7CE49-36BC-4D73-81C5-FDC89D0FA89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7FE46-D2CE-443E-BF15-21F637430B2E}">
      <dsp:nvSpPr>
        <dsp:cNvPr id="0" name=""/>
        <dsp:cNvSpPr/>
      </dsp:nvSpPr>
      <dsp:spPr>
        <a:xfrm>
          <a:off x="555228" y="5716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E5DF7-FF44-42D0-9DC7-741B96860FF6}">
      <dsp:nvSpPr>
        <dsp:cNvPr id="0" name=""/>
        <dsp:cNvSpPr/>
      </dsp:nvSpPr>
      <dsp:spPr>
        <a:xfrm>
          <a:off x="555228" y="175926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At its core, rail scheduling is very similar to bus scheduling</a:t>
          </a:r>
        </a:p>
      </dsp:txBody>
      <dsp:txXfrm>
        <a:off x="555228" y="1759269"/>
        <a:ext cx="4320000" cy="648000"/>
      </dsp:txXfrm>
    </dsp:sp>
    <dsp:sp modelId="{BF1C4A03-0020-4FAD-828F-860E0B8BB1E7}">
      <dsp:nvSpPr>
        <dsp:cNvPr id="0" name=""/>
        <dsp:cNvSpPr/>
      </dsp:nvSpPr>
      <dsp:spPr>
        <a:xfrm>
          <a:off x="555228" y="2495691"/>
          <a:ext cx="4320000" cy="198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to know how long it takes and how much recovery time is needed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Need to figure out how many trains are needed to provide frequency</a:t>
          </a:r>
        </a:p>
      </dsp:txBody>
      <dsp:txXfrm>
        <a:off x="555228" y="2495691"/>
        <a:ext cx="4320000" cy="1982569"/>
      </dsp:txXfrm>
    </dsp:sp>
    <dsp:sp modelId="{5F3D2943-0131-46C7-AD10-B3131738C24A}">
      <dsp:nvSpPr>
        <dsp:cNvPr id="0" name=""/>
        <dsp:cNvSpPr/>
      </dsp:nvSpPr>
      <dsp:spPr>
        <a:xfrm>
          <a:off x="5631228" y="57162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2FAEB-C17D-4972-B0F7-9C4E157AB4C7}">
      <dsp:nvSpPr>
        <dsp:cNvPr id="0" name=""/>
        <dsp:cNvSpPr/>
      </dsp:nvSpPr>
      <dsp:spPr>
        <a:xfrm>
          <a:off x="5631228" y="175926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But it is also different</a:t>
          </a:r>
        </a:p>
      </dsp:txBody>
      <dsp:txXfrm>
        <a:off x="5631228" y="1759269"/>
        <a:ext cx="4320000" cy="648000"/>
      </dsp:txXfrm>
    </dsp:sp>
    <dsp:sp modelId="{67D7CE49-36BC-4D73-81C5-FDC89D0FA898}">
      <dsp:nvSpPr>
        <dsp:cNvPr id="0" name=""/>
        <dsp:cNvSpPr/>
      </dsp:nvSpPr>
      <dsp:spPr>
        <a:xfrm>
          <a:off x="5631228" y="2495691"/>
          <a:ext cx="4320000" cy="1982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There is only so much space at the end of the line to stage trains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travel time is usually consistent throughout the day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Construction means single-tracking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Any change may affect multiple schedules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Most of the scheduling relates to construction and special events</a:t>
          </a:r>
        </a:p>
      </dsp:txBody>
      <dsp:txXfrm>
        <a:off x="5631228" y="2495691"/>
        <a:ext cx="4320000" cy="1982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1313-FBED-2875-6519-6D40D5AF4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F3D6A-13AC-BB27-DB7A-56F4712E4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27363-DCBA-EC9A-7CEF-0BCA6CF6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D56D7-18AB-CD82-CB0E-ACE4E53F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37969-B5AE-B4D7-1B8C-A93C9848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6EAD-33BC-A069-455A-A7A1E211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55B79-285C-82AE-290A-1389E370D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330BF-1E7B-FD73-1408-B5FC6BE8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72179-DF08-0248-A265-6BC23336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202F-B110-FA4D-B03C-70A423A91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0E92B-3D83-398F-7D48-B603AEE20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0FCB3-0672-54E5-17C0-64D0D6573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0F234-7600-D6A0-EF01-42A317DE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16B40-A708-AD9E-3185-9C3C449F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2CEE7-F65B-0EC3-F323-6A13F0504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0586-392E-893E-16C1-F6D51BDD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24FD5-BC81-A3DB-F589-FFA4540B7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722CA-EE91-B0F8-823C-032CD9E71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43F37-4A14-DEF4-6745-B12EAB57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8818-57B0-B73A-6874-E6863409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0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CE87-9350-CF14-D015-2314265D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94A5B-5513-9FB7-B074-8F85C1D2D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7EC3-EAA2-4EE8-7BFE-9544528D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70D73-CEE1-B276-4676-0E792804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3A97C-EB30-21DE-6438-BC6120F5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7BAF-2004-600B-4D37-6347EDB0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50847-2089-D51A-75A0-B8ED2CBC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AB5EB-A193-9EED-DA34-F7D728E2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CD9F1-94F4-87F0-3B8B-747859D3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422ED-BA6B-7B37-835E-195EF114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93692-DD54-62AA-A9F7-C59B7C15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2C8D-6594-2F2B-324F-6D21FE5D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AA08-DB44-7C7A-23E8-6287843C1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6A57C-BE71-77B3-6022-5AB256F63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F1F32-8A1A-1EB6-9E22-279D7CD19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D15F8-92A2-DC5E-EED9-F2C48074A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ABEF8-9F11-704C-B31E-C735949A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60FB2-7A1F-9BA5-ACBE-0C4741BB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A93A4-785C-A5DC-A8C2-721E04F5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3F2D-DA33-2A6A-E146-F8474901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68499E-E905-2C61-8505-99A361BA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83404-8180-5D39-F9F9-295D7722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ECA75-548D-BBC7-EA1C-A7E050EC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8261B4-B727-293C-0A2D-7E7EF77F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EDAFD-9ADA-C219-F976-52B50980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F6157-EADC-0B3C-F543-7DB5984E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1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0122-544C-4E53-8529-E2995102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1BFAE-5396-0592-0538-B08470C3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91F7A-6EF6-4279-CD69-D201F818F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AF28B-A3B3-BB9D-09C1-25BBCE22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85AB4-FC4C-5405-736D-422D37529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6E0D9-8EEE-2930-308F-A1EBDA5B0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D2EC-E79F-2BFB-7D60-F3658C760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56385-55C9-B9DA-C922-D1B916D8B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553F6-DB03-CF84-4613-9A547D565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A7EA5-A3D3-419C-B4C7-919C53EE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2369E-782E-EC65-8C18-58F6EAAF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7934F-8C70-B688-F537-2509DA64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F25E3-DBB4-9482-C19A-AB83392C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AC3C6-9943-320D-AAC7-EE472ED1D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E2059-ADB3-4594-4D6B-428C5D0A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BDAC9-EF23-45D7-A197-0F9603B4429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76D8-78C5-FA90-0293-890553050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A0130-3E3D-A921-4703-A116EC339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C430C-80DB-4AEC-A077-2E656617A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2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TMK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TMK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TMK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Q93TMK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mix3d.com/details/G009SXQ93TMK" TargetMode="External"/><Relationship Id="rId5" Type="http://schemas.microsoft.com/office/2017/06/relationships/model3d" Target="../media/model3d1.glb"/><Relationship Id="rId4" Type="http://schemas.openxmlformats.org/officeDocument/2006/relationships/hyperlink" Target="http://simcity.gamepedia.com/Bus_Sto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mix3d.com/details/G009SXQ93TMK" TargetMode="External"/><Relationship Id="rId5" Type="http://schemas.microsoft.com/office/2017/06/relationships/model3d" Target="../media/model3d1.glb"/><Relationship Id="rId4" Type="http://schemas.openxmlformats.org/officeDocument/2006/relationships/hyperlink" Target="http://simcity.gamepedia.com/Bus_Sto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ww.remix3d.com/details/G009SXQ93TM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s://www.remix3d.com/details/G009SXQ93TM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F6DEB7-ABB6-5F9D-FEE5-613FD21DE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F211415-92F3-0927-F65B-A5D41BA30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56BA86D-B3C7-93AE-401C-3000CD87FB17}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2F2CD-050F-5929-84FC-13209108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7D1DC5AD-83AC-D60C-FB20-258EE4B0C28C}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CE5D4AC-ECD3-2920-5104-A3F449A233CB}"/>
              </a:ext>
            </a:extLst>
          </p:cNvPr>
          <p:cNvSpPr txBox="1">
            <a:spLocks/>
          </p:cNvSpPr>
          <p:nvPr/>
        </p:nvSpPr>
        <p:spPr>
          <a:xfrm>
            <a:off x="4387349" y="790577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7000" b="1" dirty="0">
              <a:solidFill>
                <a:srgbClr val="FFFFFF"/>
              </a:solidFill>
            </a:endParaRPr>
          </a:p>
          <a:p>
            <a:pPr algn="l"/>
            <a:r>
              <a:rPr lang="en-US" sz="7000" b="1" dirty="0">
                <a:solidFill>
                  <a:srgbClr val="FFFFFF"/>
                </a:solidFill>
              </a:rPr>
              <a:t>transit  scheduling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06F7752-88D4-09EF-ECDF-3087A325F092}"/>
              </a:ext>
            </a:extLst>
          </p:cNvPr>
          <p:cNvSpPr txBox="1">
            <a:spLocks/>
          </p:cNvSpPr>
          <p:nvPr/>
        </p:nvSpPr>
        <p:spPr>
          <a:xfrm>
            <a:off x="849963" y="1200152"/>
            <a:ext cx="2816535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>
                <a:solidFill>
                  <a:srgbClr val="FFFFFF"/>
                </a:solidFill>
              </a:rPr>
              <a:t>Factors that go into bus and rail schedule design</a:t>
            </a:r>
          </a:p>
        </p:txBody>
      </p:sp>
      <p:grpSp>
        <p:nvGrpSpPr>
          <p:cNvPr id="20" name="Graphic 18">
            <a:extLst>
              <a:ext uri="{FF2B5EF4-FFF2-40B4-BE49-F238E27FC236}">
                <a16:creationId xmlns:a16="http://schemas.microsoft.com/office/drawing/2014/main" id="{6260ABB5-EE95-9BE0-0BDE-AA4D54EC0BD6}"/>
              </a:ext>
            </a:extLst>
          </p:cNvPr>
          <p:cNvGrpSpPr/>
          <p:nvPr/>
        </p:nvGrpSpPr>
        <p:grpSpPr>
          <a:xfrm>
            <a:off x="4518770" y="2237714"/>
            <a:ext cx="5018500" cy="716624"/>
            <a:chOff x="10662443" y="6411676"/>
            <a:chExt cx="1273652" cy="18187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3A5845-850D-6FF0-7E8A-D351FF47A1A1}"/>
                </a:ext>
              </a:extLst>
            </p:cNvPr>
            <p:cNvSpPr/>
            <p:nvPr/>
          </p:nvSpPr>
          <p:spPr>
            <a:xfrm>
              <a:off x="11559697" y="6431828"/>
              <a:ext cx="252797" cy="161721"/>
            </a:xfrm>
            <a:custGeom>
              <a:avLst/>
              <a:gdLst>
                <a:gd name="connsiteX0" fmla="*/ 0 w 252797"/>
                <a:gd name="connsiteY0" fmla="*/ 0 h 161721"/>
                <a:gd name="connsiteX1" fmla="*/ 163276 w 252797"/>
                <a:gd name="connsiteY1" fmla="*/ 161722 h 161721"/>
                <a:gd name="connsiteX2" fmla="*/ 252798 w 252797"/>
                <a:gd name="connsiteY2" fmla="*/ 161722 h 161721"/>
                <a:gd name="connsiteX3" fmla="*/ 90031 w 252797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797" h="161721">
                  <a:moveTo>
                    <a:pt x="0" y="0"/>
                  </a:moveTo>
                  <a:lnTo>
                    <a:pt x="163276" y="161722"/>
                  </a:lnTo>
                  <a:lnTo>
                    <a:pt x="252798" y="161722"/>
                  </a:lnTo>
                  <a:lnTo>
                    <a:pt x="90031" y="0"/>
                  </a:lnTo>
                  <a:close/>
                </a:path>
              </a:pathLst>
            </a:custGeom>
            <a:solidFill>
              <a:srgbClr val="FDB813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0396225-F2D3-4215-225A-C483A05EE8D7}"/>
                </a:ext>
              </a:extLst>
            </p:cNvPr>
            <p:cNvSpPr/>
            <p:nvPr/>
          </p:nvSpPr>
          <p:spPr>
            <a:xfrm>
              <a:off x="11471193" y="6431828"/>
              <a:ext cx="252289" cy="161721"/>
            </a:xfrm>
            <a:custGeom>
              <a:avLst/>
              <a:gdLst>
                <a:gd name="connsiteX0" fmla="*/ 0 w 252289"/>
                <a:gd name="connsiteY0" fmla="*/ 0 h 161721"/>
                <a:gd name="connsiteX1" fmla="*/ 163276 w 252289"/>
                <a:gd name="connsiteY1" fmla="*/ 161722 h 161721"/>
                <a:gd name="connsiteX2" fmla="*/ 252289 w 252289"/>
                <a:gd name="connsiteY2" fmla="*/ 161722 h 161721"/>
                <a:gd name="connsiteX3" fmla="*/ 89013 w 252289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89" h="161721">
                  <a:moveTo>
                    <a:pt x="0" y="0"/>
                  </a:moveTo>
                  <a:lnTo>
                    <a:pt x="163276" y="161722"/>
                  </a:lnTo>
                  <a:lnTo>
                    <a:pt x="252289" y="161722"/>
                  </a:lnTo>
                  <a:lnTo>
                    <a:pt x="89013" y="0"/>
                  </a:lnTo>
                  <a:close/>
                </a:path>
              </a:pathLst>
            </a:custGeom>
            <a:solidFill>
              <a:srgbClr val="0082CA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0911B1A-FBEF-B925-51A5-504B3F648382}"/>
                </a:ext>
              </a:extLst>
            </p:cNvPr>
            <p:cNvSpPr/>
            <p:nvPr/>
          </p:nvSpPr>
          <p:spPr>
            <a:xfrm>
              <a:off x="11649219" y="6431828"/>
              <a:ext cx="252289" cy="161721"/>
            </a:xfrm>
            <a:custGeom>
              <a:avLst/>
              <a:gdLst>
                <a:gd name="connsiteX0" fmla="*/ 0 w 252289"/>
                <a:gd name="connsiteY0" fmla="*/ 0 h 161721"/>
                <a:gd name="connsiteX1" fmla="*/ 163276 w 252289"/>
                <a:gd name="connsiteY1" fmla="*/ 161722 h 161721"/>
                <a:gd name="connsiteX2" fmla="*/ 252289 w 252289"/>
                <a:gd name="connsiteY2" fmla="*/ 161722 h 161721"/>
                <a:gd name="connsiteX3" fmla="*/ 89013 w 252289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89" h="161721">
                  <a:moveTo>
                    <a:pt x="0" y="0"/>
                  </a:moveTo>
                  <a:lnTo>
                    <a:pt x="163276" y="161722"/>
                  </a:lnTo>
                  <a:lnTo>
                    <a:pt x="252289" y="161722"/>
                  </a:lnTo>
                  <a:lnTo>
                    <a:pt x="89013" y="0"/>
                  </a:lnTo>
                  <a:close/>
                </a:path>
              </a:pathLst>
            </a:custGeom>
            <a:solidFill>
              <a:srgbClr val="FF7500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70C8CA-271B-FD0A-7BDF-75ABAEAB0AF4}"/>
                </a:ext>
              </a:extLst>
            </p:cNvPr>
            <p:cNvSpPr/>
            <p:nvPr/>
          </p:nvSpPr>
          <p:spPr>
            <a:xfrm>
              <a:off x="11905577" y="6563321"/>
              <a:ext cx="30518" cy="30228"/>
            </a:xfrm>
            <a:custGeom>
              <a:avLst/>
              <a:gdLst>
                <a:gd name="connsiteX0" fmla="*/ 25941 w 30518"/>
                <a:gd name="connsiteY0" fmla="*/ 25694 h 30228"/>
                <a:gd name="connsiteX1" fmla="*/ 15259 w 30518"/>
                <a:gd name="connsiteY1" fmla="*/ 30228 h 30228"/>
                <a:gd name="connsiteX2" fmla="*/ 4578 w 30518"/>
                <a:gd name="connsiteY2" fmla="*/ 25694 h 30228"/>
                <a:gd name="connsiteX3" fmla="*/ 0 w 30518"/>
                <a:gd name="connsiteY3" fmla="*/ 15114 h 30228"/>
                <a:gd name="connsiteX4" fmla="*/ 4578 w 30518"/>
                <a:gd name="connsiteY4" fmla="*/ 4534 h 30228"/>
                <a:gd name="connsiteX5" fmla="*/ 15259 w 30518"/>
                <a:gd name="connsiteY5" fmla="*/ 0 h 30228"/>
                <a:gd name="connsiteX6" fmla="*/ 25941 w 30518"/>
                <a:gd name="connsiteY6" fmla="*/ 4534 h 30228"/>
                <a:gd name="connsiteX7" fmla="*/ 30519 w 30518"/>
                <a:gd name="connsiteY7" fmla="*/ 15114 h 30228"/>
                <a:gd name="connsiteX8" fmla="*/ 25941 w 30518"/>
                <a:gd name="connsiteY8" fmla="*/ 25694 h 30228"/>
                <a:gd name="connsiteX9" fmla="*/ 18311 w 30518"/>
                <a:gd name="connsiteY9" fmla="*/ 9069 h 30228"/>
                <a:gd name="connsiteX10" fmla="*/ 14751 w 30518"/>
                <a:gd name="connsiteY10" fmla="*/ 8565 h 30228"/>
                <a:gd name="connsiteX11" fmla="*/ 12208 w 30518"/>
                <a:gd name="connsiteY11" fmla="*/ 8565 h 30228"/>
                <a:gd name="connsiteX12" fmla="*/ 12208 w 30518"/>
                <a:gd name="connsiteY12" fmla="*/ 14610 h 30228"/>
                <a:gd name="connsiteX13" fmla="*/ 14751 w 30518"/>
                <a:gd name="connsiteY13" fmla="*/ 14610 h 30228"/>
                <a:gd name="connsiteX14" fmla="*/ 17294 w 30518"/>
                <a:gd name="connsiteY14" fmla="*/ 14107 h 30228"/>
                <a:gd name="connsiteX15" fmla="*/ 18820 w 30518"/>
                <a:gd name="connsiteY15" fmla="*/ 11588 h 30228"/>
                <a:gd name="connsiteX16" fmla="*/ 18311 w 30518"/>
                <a:gd name="connsiteY16" fmla="*/ 9069 h 30228"/>
                <a:gd name="connsiteX17" fmla="*/ 15259 w 30518"/>
                <a:gd name="connsiteY17" fmla="*/ 6549 h 30228"/>
                <a:gd name="connsiteX18" fmla="*/ 19837 w 30518"/>
                <a:gd name="connsiteY18" fmla="*/ 7053 h 30228"/>
                <a:gd name="connsiteX19" fmla="*/ 22380 w 30518"/>
                <a:gd name="connsiteY19" fmla="*/ 11084 h 30228"/>
                <a:gd name="connsiteX20" fmla="*/ 20855 w 30518"/>
                <a:gd name="connsiteY20" fmla="*/ 14107 h 30228"/>
                <a:gd name="connsiteX21" fmla="*/ 18311 w 30518"/>
                <a:gd name="connsiteY21" fmla="*/ 15114 h 30228"/>
                <a:gd name="connsiteX22" fmla="*/ 21363 w 30518"/>
                <a:gd name="connsiteY22" fmla="*/ 16626 h 30228"/>
                <a:gd name="connsiteX23" fmla="*/ 22380 w 30518"/>
                <a:gd name="connsiteY23" fmla="*/ 19145 h 30228"/>
                <a:gd name="connsiteX24" fmla="*/ 22380 w 30518"/>
                <a:gd name="connsiteY24" fmla="*/ 20152 h 30228"/>
                <a:gd name="connsiteX25" fmla="*/ 22380 w 30518"/>
                <a:gd name="connsiteY25" fmla="*/ 21160 h 30228"/>
                <a:gd name="connsiteX26" fmla="*/ 22380 w 30518"/>
                <a:gd name="connsiteY26" fmla="*/ 22167 h 30228"/>
                <a:gd name="connsiteX27" fmla="*/ 19837 w 30518"/>
                <a:gd name="connsiteY27" fmla="*/ 22167 h 30228"/>
                <a:gd name="connsiteX28" fmla="*/ 19837 w 30518"/>
                <a:gd name="connsiteY28" fmla="*/ 21160 h 30228"/>
                <a:gd name="connsiteX29" fmla="*/ 19837 w 30518"/>
                <a:gd name="connsiteY29" fmla="*/ 19648 h 30228"/>
                <a:gd name="connsiteX30" fmla="*/ 18311 w 30518"/>
                <a:gd name="connsiteY30" fmla="*/ 16122 h 30228"/>
                <a:gd name="connsiteX31" fmla="*/ 15259 w 30518"/>
                <a:gd name="connsiteY31" fmla="*/ 15618 h 30228"/>
                <a:gd name="connsiteX32" fmla="*/ 12716 w 30518"/>
                <a:gd name="connsiteY32" fmla="*/ 15618 h 30228"/>
                <a:gd name="connsiteX33" fmla="*/ 12716 w 30518"/>
                <a:gd name="connsiteY33" fmla="*/ 22167 h 30228"/>
                <a:gd name="connsiteX34" fmla="*/ 9664 w 30518"/>
                <a:gd name="connsiteY34" fmla="*/ 22167 h 30228"/>
                <a:gd name="connsiteX35" fmla="*/ 9664 w 30518"/>
                <a:gd name="connsiteY35" fmla="*/ 5542 h 30228"/>
                <a:gd name="connsiteX36" fmla="*/ 15259 w 30518"/>
                <a:gd name="connsiteY36" fmla="*/ 5542 h 30228"/>
                <a:gd name="connsiteX37" fmla="*/ 6104 w 30518"/>
                <a:gd name="connsiteY37" fmla="*/ 6046 h 30228"/>
                <a:gd name="connsiteX38" fmla="*/ 2543 w 30518"/>
                <a:gd name="connsiteY38" fmla="*/ 15114 h 30228"/>
                <a:gd name="connsiteX39" fmla="*/ 6104 w 30518"/>
                <a:gd name="connsiteY39" fmla="*/ 24183 h 30228"/>
                <a:gd name="connsiteX40" fmla="*/ 15259 w 30518"/>
                <a:gd name="connsiteY40" fmla="*/ 28213 h 30228"/>
                <a:gd name="connsiteX41" fmla="*/ 24415 w 30518"/>
                <a:gd name="connsiteY41" fmla="*/ 24183 h 30228"/>
                <a:gd name="connsiteX42" fmla="*/ 27976 w 30518"/>
                <a:gd name="connsiteY42" fmla="*/ 15114 h 30228"/>
                <a:gd name="connsiteX43" fmla="*/ 24415 w 30518"/>
                <a:gd name="connsiteY43" fmla="*/ 6046 h 30228"/>
                <a:gd name="connsiteX44" fmla="*/ 15259 w 30518"/>
                <a:gd name="connsiteY44" fmla="*/ 2015 h 30228"/>
                <a:gd name="connsiteX45" fmla="*/ 6104 w 30518"/>
                <a:gd name="connsiteY45" fmla="*/ 6046 h 3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518" h="30228">
                  <a:moveTo>
                    <a:pt x="25941" y="25694"/>
                  </a:moveTo>
                  <a:cubicBezTo>
                    <a:pt x="22889" y="28717"/>
                    <a:pt x="19329" y="30228"/>
                    <a:pt x="15259" y="30228"/>
                  </a:cubicBezTo>
                  <a:cubicBezTo>
                    <a:pt x="11190" y="30228"/>
                    <a:pt x="7630" y="28717"/>
                    <a:pt x="4578" y="25694"/>
                  </a:cubicBezTo>
                  <a:cubicBezTo>
                    <a:pt x="1526" y="22671"/>
                    <a:pt x="0" y="19145"/>
                    <a:pt x="0" y="15114"/>
                  </a:cubicBezTo>
                  <a:cubicBezTo>
                    <a:pt x="0" y="11084"/>
                    <a:pt x="1526" y="7557"/>
                    <a:pt x="4578" y="4534"/>
                  </a:cubicBezTo>
                  <a:cubicBezTo>
                    <a:pt x="7630" y="1511"/>
                    <a:pt x="11190" y="0"/>
                    <a:pt x="15259" y="0"/>
                  </a:cubicBezTo>
                  <a:cubicBezTo>
                    <a:pt x="19329" y="0"/>
                    <a:pt x="22889" y="1511"/>
                    <a:pt x="25941" y="4534"/>
                  </a:cubicBezTo>
                  <a:cubicBezTo>
                    <a:pt x="28993" y="7557"/>
                    <a:pt x="30519" y="11084"/>
                    <a:pt x="30519" y="15114"/>
                  </a:cubicBezTo>
                  <a:cubicBezTo>
                    <a:pt x="30519" y="19145"/>
                    <a:pt x="28993" y="22671"/>
                    <a:pt x="25941" y="25694"/>
                  </a:cubicBezTo>
                  <a:close/>
                  <a:moveTo>
                    <a:pt x="18311" y="9069"/>
                  </a:moveTo>
                  <a:cubicBezTo>
                    <a:pt x="17803" y="8565"/>
                    <a:pt x="16277" y="8565"/>
                    <a:pt x="14751" y="8565"/>
                  </a:cubicBezTo>
                  <a:lnTo>
                    <a:pt x="12208" y="8565"/>
                  </a:lnTo>
                  <a:lnTo>
                    <a:pt x="12208" y="14610"/>
                  </a:lnTo>
                  <a:lnTo>
                    <a:pt x="14751" y="14610"/>
                  </a:lnTo>
                  <a:cubicBezTo>
                    <a:pt x="15768" y="14610"/>
                    <a:pt x="16785" y="14610"/>
                    <a:pt x="17294" y="14107"/>
                  </a:cubicBezTo>
                  <a:cubicBezTo>
                    <a:pt x="18311" y="13603"/>
                    <a:pt x="18820" y="12595"/>
                    <a:pt x="18820" y="11588"/>
                  </a:cubicBezTo>
                  <a:cubicBezTo>
                    <a:pt x="19329" y="10580"/>
                    <a:pt x="18820" y="9572"/>
                    <a:pt x="18311" y="9069"/>
                  </a:cubicBezTo>
                  <a:close/>
                  <a:moveTo>
                    <a:pt x="15259" y="6549"/>
                  </a:moveTo>
                  <a:cubicBezTo>
                    <a:pt x="17294" y="6549"/>
                    <a:pt x="18820" y="6549"/>
                    <a:pt x="19837" y="7053"/>
                  </a:cubicBezTo>
                  <a:cubicBezTo>
                    <a:pt x="21363" y="7557"/>
                    <a:pt x="22380" y="9069"/>
                    <a:pt x="22380" y="11084"/>
                  </a:cubicBezTo>
                  <a:cubicBezTo>
                    <a:pt x="22380" y="12595"/>
                    <a:pt x="21872" y="13603"/>
                    <a:pt x="20855" y="14107"/>
                  </a:cubicBezTo>
                  <a:cubicBezTo>
                    <a:pt x="20346" y="14610"/>
                    <a:pt x="19329" y="14610"/>
                    <a:pt x="18311" y="15114"/>
                  </a:cubicBezTo>
                  <a:cubicBezTo>
                    <a:pt x="19837" y="15114"/>
                    <a:pt x="20346" y="15618"/>
                    <a:pt x="21363" y="16626"/>
                  </a:cubicBezTo>
                  <a:cubicBezTo>
                    <a:pt x="21872" y="17633"/>
                    <a:pt x="22380" y="18137"/>
                    <a:pt x="22380" y="19145"/>
                  </a:cubicBezTo>
                  <a:lnTo>
                    <a:pt x="22380" y="20152"/>
                  </a:lnTo>
                  <a:lnTo>
                    <a:pt x="22380" y="21160"/>
                  </a:lnTo>
                  <a:cubicBezTo>
                    <a:pt x="22380" y="21664"/>
                    <a:pt x="22380" y="21664"/>
                    <a:pt x="22380" y="22167"/>
                  </a:cubicBezTo>
                  <a:lnTo>
                    <a:pt x="19837" y="22167"/>
                  </a:lnTo>
                  <a:lnTo>
                    <a:pt x="19837" y="21160"/>
                  </a:lnTo>
                  <a:lnTo>
                    <a:pt x="19837" y="19648"/>
                  </a:lnTo>
                  <a:cubicBezTo>
                    <a:pt x="19837" y="17633"/>
                    <a:pt x="19329" y="16626"/>
                    <a:pt x="18311" y="16122"/>
                  </a:cubicBezTo>
                  <a:cubicBezTo>
                    <a:pt x="17803" y="15618"/>
                    <a:pt x="16785" y="15618"/>
                    <a:pt x="15259" y="15618"/>
                  </a:cubicBezTo>
                  <a:lnTo>
                    <a:pt x="12716" y="15618"/>
                  </a:lnTo>
                  <a:lnTo>
                    <a:pt x="12716" y="22167"/>
                  </a:lnTo>
                  <a:lnTo>
                    <a:pt x="9664" y="22167"/>
                  </a:lnTo>
                  <a:lnTo>
                    <a:pt x="9664" y="5542"/>
                  </a:lnTo>
                  <a:lnTo>
                    <a:pt x="15259" y="5542"/>
                  </a:lnTo>
                  <a:close/>
                  <a:moveTo>
                    <a:pt x="6104" y="6046"/>
                  </a:moveTo>
                  <a:cubicBezTo>
                    <a:pt x="3560" y="8565"/>
                    <a:pt x="2543" y="11588"/>
                    <a:pt x="2543" y="15114"/>
                  </a:cubicBezTo>
                  <a:cubicBezTo>
                    <a:pt x="2543" y="18641"/>
                    <a:pt x="3560" y="21664"/>
                    <a:pt x="6104" y="24183"/>
                  </a:cubicBezTo>
                  <a:cubicBezTo>
                    <a:pt x="8647" y="26702"/>
                    <a:pt x="11699" y="28213"/>
                    <a:pt x="15259" y="28213"/>
                  </a:cubicBezTo>
                  <a:cubicBezTo>
                    <a:pt x="18820" y="28213"/>
                    <a:pt x="21872" y="26702"/>
                    <a:pt x="24415" y="24183"/>
                  </a:cubicBezTo>
                  <a:cubicBezTo>
                    <a:pt x="26958" y="21664"/>
                    <a:pt x="27976" y="18641"/>
                    <a:pt x="27976" y="15114"/>
                  </a:cubicBezTo>
                  <a:cubicBezTo>
                    <a:pt x="27976" y="11588"/>
                    <a:pt x="26958" y="8565"/>
                    <a:pt x="24415" y="6046"/>
                  </a:cubicBezTo>
                  <a:cubicBezTo>
                    <a:pt x="21872" y="3527"/>
                    <a:pt x="18820" y="2015"/>
                    <a:pt x="15259" y="2015"/>
                  </a:cubicBezTo>
                  <a:cubicBezTo>
                    <a:pt x="11699" y="2015"/>
                    <a:pt x="8647" y="3527"/>
                    <a:pt x="6104" y="6046"/>
                  </a:cubicBezTo>
                  <a:close/>
                </a:path>
              </a:pathLst>
            </a:custGeom>
            <a:solidFill>
              <a:srgbClr val="231F20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C837D78-BCB7-BB16-DF79-E7200FCDEDD1}"/>
                </a:ext>
              </a:extLst>
            </p:cNvPr>
            <p:cNvSpPr/>
            <p:nvPr/>
          </p:nvSpPr>
          <p:spPr>
            <a:xfrm>
              <a:off x="10662443" y="6411676"/>
              <a:ext cx="787385" cy="181873"/>
            </a:xfrm>
            <a:custGeom>
              <a:avLst/>
              <a:gdLst>
                <a:gd name="connsiteX0" fmla="*/ 744660 w 787385"/>
                <a:gd name="connsiteY0" fmla="*/ 146104 h 181873"/>
                <a:gd name="connsiteX1" fmla="*/ 667854 w 787385"/>
                <a:gd name="connsiteY1" fmla="*/ 146104 h 181873"/>
                <a:gd name="connsiteX2" fmla="*/ 654120 w 787385"/>
                <a:gd name="connsiteY2" fmla="*/ 132501 h 181873"/>
                <a:gd name="connsiteX3" fmla="*/ 667854 w 787385"/>
                <a:gd name="connsiteY3" fmla="*/ 118898 h 181873"/>
                <a:gd name="connsiteX4" fmla="*/ 744660 w 787385"/>
                <a:gd name="connsiteY4" fmla="*/ 118898 h 181873"/>
                <a:gd name="connsiteX5" fmla="*/ 744660 w 787385"/>
                <a:gd name="connsiteY5" fmla="*/ 146104 h 181873"/>
                <a:gd name="connsiteX6" fmla="*/ 744660 w 787385"/>
                <a:gd name="connsiteY6" fmla="*/ 84136 h 181873"/>
                <a:gd name="connsiteX7" fmla="*/ 665819 w 787385"/>
                <a:gd name="connsiteY7" fmla="*/ 84136 h 181873"/>
                <a:gd name="connsiteX8" fmla="*/ 616989 w 787385"/>
                <a:gd name="connsiteY8" fmla="*/ 132501 h 181873"/>
                <a:gd name="connsiteX9" fmla="*/ 665819 w 787385"/>
                <a:gd name="connsiteY9" fmla="*/ 180866 h 181873"/>
                <a:gd name="connsiteX10" fmla="*/ 744660 w 787385"/>
                <a:gd name="connsiteY10" fmla="*/ 180866 h 181873"/>
                <a:gd name="connsiteX11" fmla="*/ 787386 w 787385"/>
                <a:gd name="connsiteY11" fmla="*/ 180866 h 181873"/>
                <a:gd name="connsiteX12" fmla="*/ 787386 w 787385"/>
                <a:gd name="connsiteY12" fmla="*/ 42320 h 181873"/>
                <a:gd name="connsiteX13" fmla="*/ 764497 w 787385"/>
                <a:gd name="connsiteY13" fmla="*/ 19648 h 181873"/>
                <a:gd name="connsiteX14" fmla="*/ 624110 w 787385"/>
                <a:gd name="connsiteY14" fmla="*/ 19648 h 181873"/>
                <a:gd name="connsiteX15" fmla="*/ 624110 w 787385"/>
                <a:gd name="connsiteY15" fmla="*/ 56930 h 181873"/>
                <a:gd name="connsiteX16" fmla="*/ 736013 w 787385"/>
                <a:gd name="connsiteY16" fmla="*/ 56930 h 181873"/>
                <a:gd name="connsiteX17" fmla="*/ 744151 w 787385"/>
                <a:gd name="connsiteY17" fmla="*/ 64487 h 181873"/>
                <a:gd name="connsiteX18" fmla="*/ 744660 w 787385"/>
                <a:gd name="connsiteY18" fmla="*/ 84136 h 181873"/>
                <a:gd name="connsiteX19" fmla="*/ 557477 w 787385"/>
                <a:gd name="connsiteY19" fmla="*/ 56930 h 181873"/>
                <a:gd name="connsiteX20" fmla="*/ 557477 w 787385"/>
                <a:gd name="connsiteY20" fmla="*/ 136531 h 181873"/>
                <a:gd name="connsiteX21" fmla="*/ 565107 w 787385"/>
                <a:gd name="connsiteY21" fmla="*/ 144088 h 181873"/>
                <a:gd name="connsiteX22" fmla="*/ 609868 w 787385"/>
                <a:gd name="connsiteY22" fmla="*/ 144088 h 181873"/>
                <a:gd name="connsiteX23" fmla="*/ 609868 w 787385"/>
                <a:gd name="connsiteY23" fmla="*/ 181370 h 181873"/>
                <a:gd name="connsiteX24" fmla="*/ 537640 w 787385"/>
                <a:gd name="connsiteY24" fmla="*/ 181370 h 181873"/>
                <a:gd name="connsiteX25" fmla="*/ 514751 w 787385"/>
                <a:gd name="connsiteY25" fmla="*/ 158699 h 181873"/>
                <a:gd name="connsiteX26" fmla="*/ 514751 w 787385"/>
                <a:gd name="connsiteY26" fmla="*/ 0 h 181873"/>
                <a:gd name="connsiteX27" fmla="*/ 557477 w 787385"/>
                <a:gd name="connsiteY27" fmla="*/ 0 h 181873"/>
                <a:gd name="connsiteX28" fmla="*/ 557477 w 787385"/>
                <a:gd name="connsiteY28" fmla="*/ 20152 h 181873"/>
                <a:gd name="connsiteX29" fmla="*/ 609359 w 787385"/>
                <a:gd name="connsiteY29" fmla="*/ 20152 h 181873"/>
                <a:gd name="connsiteX30" fmla="*/ 609359 w 787385"/>
                <a:gd name="connsiteY30" fmla="*/ 57434 h 181873"/>
                <a:gd name="connsiteX31" fmla="*/ 557477 w 787385"/>
                <a:gd name="connsiteY31" fmla="*/ 56930 h 181873"/>
                <a:gd name="connsiteX32" fmla="*/ 353001 w 787385"/>
                <a:gd name="connsiteY32" fmla="*/ 146104 h 181873"/>
                <a:gd name="connsiteX33" fmla="*/ 276195 w 787385"/>
                <a:gd name="connsiteY33" fmla="*/ 146104 h 181873"/>
                <a:gd name="connsiteX34" fmla="*/ 262462 w 787385"/>
                <a:gd name="connsiteY34" fmla="*/ 132501 h 181873"/>
                <a:gd name="connsiteX35" fmla="*/ 276195 w 787385"/>
                <a:gd name="connsiteY35" fmla="*/ 118898 h 181873"/>
                <a:gd name="connsiteX36" fmla="*/ 353001 w 787385"/>
                <a:gd name="connsiteY36" fmla="*/ 118898 h 181873"/>
                <a:gd name="connsiteX37" fmla="*/ 353001 w 787385"/>
                <a:gd name="connsiteY37" fmla="*/ 146104 h 181873"/>
                <a:gd name="connsiteX38" fmla="*/ 353001 w 787385"/>
                <a:gd name="connsiteY38" fmla="*/ 84136 h 181873"/>
                <a:gd name="connsiteX39" fmla="*/ 274161 w 787385"/>
                <a:gd name="connsiteY39" fmla="*/ 84136 h 181873"/>
                <a:gd name="connsiteX40" fmla="*/ 225331 w 787385"/>
                <a:gd name="connsiteY40" fmla="*/ 132501 h 181873"/>
                <a:gd name="connsiteX41" fmla="*/ 274161 w 787385"/>
                <a:gd name="connsiteY41" fmla="*/ 180866 h 181873"/>
                <a:gd name="connsiteX42" fmla="*/ 353001 w 787385"/>
                <a:gd name="connsiteY42" fmla="*/ 180866 h 181873"/>
                <a:gd name="connsiteX43" fmla="*/ 395728 w 787385"/>
                <a:gd name="connsiteY43" fmla="*/ 180866 h 181873"/>
                <a:gd name="connsiteX44" fmla="*/ 395728 w 787385"/>
                <a:gd name="connsiteY44" fmla="*/ 42320 h 181873"/>
                <a:gd name="connsiteX45" fmla="*/ 372838 w 787385"/>
                <a:gd name="connsiteY45" fmla="*/ 19648 h 181873"/>
                <a:gd name="connsiteX46" fmla="*/ 232960 w 787385"/>
                <a:gd name="connsiteY46" fmla="*/ 19648 h 181873"/>
                <a:gd name="connsiteX47" fmla="*/ 232960 w 787385"/>
                <a:gd name="connsiteY47" fmla="*/ 56930 h 181873"/>
                <a:gd name="connsiteX48" fmla="*/ 344863 w 787385"/>
                <a:gd name="connsiteY48" fmla="*/ 56930 h 181873"/>
                <a:gd name="connsiteX49" fmla="*/ 353001 w 787385"/>
                <a:gd name="connsiteY49" fmla="*/ 64487 h 181873"/>
                <a:gd name="connsiteX50" fmla="*/ 353001 w 787385"/>
                <a:gd name="connsiteY50" fmla="*/ 84136 h 181873"/>
                <a:gd name="connsiteX51" fmla="*/ 107833 w 787385"/>
                <a:gd name="connsiteY51" fmla="*/ 181370 h 181873"/>
                <a:gd name="connsiteX52" fmla="*/ 132248 w 787385"/>
                <a:gd name="connsiteY52" fmla="*/ 181370 h 181873"/>
                <a:gd name="connsiteX53" fmla="*/ 132248 w 787385"/>
                <a:gd name="connsiteY53" fmla="*/ 65999 h 181873"/>
                <a:gd name="connsiteX54" fmla="*/ 141404 w 787385"/>
                <a:gd name="connsiteY54" fmla="*/ 56930 h 181873"/>
                <a:gd name="connsiteX55" fmla="*/ 163784 w 787385"/>
                <a:gd name="connsiteY55" fmla="*/ 56930 h 181873"/>
                <a:gd name="connsiteX56" fmla="*/ 172940 w 787385"/>
                <a:gd name="connsiteY56" fmla="*/ 65999 h 181873"/>
                <a:gd name="connsiteX57" fmla="*/ 172940 w 787385"/>
                <a:gd name="connsiteY57" fmla="*/ 181370 h 181873"/>
                <a:gd name="connsiteX58" fmla="*/ 215666 w 787385"/>
                <a:gd name="connsiteY58" fmla="*/ 181370 h 181873"/>
                <a:gd name="connsiteX59" fmla="*/ 215666 w 787385"/>
                <a:gd name="connsiteY59" fmla="*/ 42320 h 181873"/>
                <a:gd name="connsiteX60" fmla="*/ 192777 w 787385"/>
                <a:gd name="connsiteY60" fmla="*/ 19648 h 181873"/>
                <a:gd name="connsiteX61" fmla="*/ 131231 w 787385"/>
                <a:gd name="connsiteY61" fmla="*/ 19648 h 181873"/>
                <a:gd name="connsiteX62" fmla="*/ 108342 w 787385"/>
                <a:gd name="connsiteY62" fmla="*/ 42320 h 181873"/>
                <a:gd name="connsiteX63" fmla="*/ 85453 w 787385"/>
                <a:gd name="connsiteY63" fmla="*/ 19648 h 181873"/>
                <a:gd name="connsiteX64" fmla="*/ 22889 w 787385"/>
                <a:gd name="connsiteY64" fmla="*/ 19648 h 181873"/>
                <a:gd name="connsiteX65" fmla="*/ 0 w 787385"/>
                <a:gd name="connsiteY65" fmla="*/ 42320 h 181873"/>
                <a:gd name="connsiteX66" fmla="*/ 0 w 787385"/>
                <a:gd name="connsiteY66" fmla="*/ 181874 h 181873"/>
                <a:gd name="connsiteX67" fmla="*/ 42726 w 787385"/>
                <a:gd name="connsiteY67" fmla="*/ 181874 h 181873"/>
                <a:gd name="connsiteX68" fmla="*/ 42726 w 787385"/>
                <a:gd name="connsiteY68" fmla="*/ 66502 h 181873"/>
                <a:gd name="connsiteX69" fmla="*/ 51882 w 787385"/>
                <a:gd name="connsiteY69" fmla="*/ 57434 h 181873"/>
                <a:gd name="connsiteX70" fmla="*/ 74262 w 787385"/>
                <a:gd name="connsiteY70" fmla="*/ 57434 h 181873"/>
                <a:gd name="connsiteX71" fmla="*/ 83418 w 787385"/>
                <a:gd name="connsiteY71" fmla="*/ 66502 h 181873"/>
                <a:gd name="connsiteX72" fmla="*/ 83418 w 787385"/>
                <a:gd name="connsiteY72" fmla="*/ 181874 h 181873"/>
                <a:gd name="connsiteX73" fmla="*/ 107833 w 787385"/>
                <a:gd name="connsiteY73" fmla="*/ 181874 h 181873"/>
                <a:gd name="connsiteX74" fmla="*/ 459309 w 787385"/>
                <a:gd name="connsiteY74" fmla="*/ 56930 h 181873"/>
                <a:gd name="connsiteX75" fmla="*/ 503052 w 787385"/>
                <a:gd name="connsiteY75" fmla="*/ 56930 h 181873"/>
                <a:gd name="connsiteX76" fmla="*/ 503052 w 787385"/>
                <a:gd name="connsiteY76" fmla="*/ 19648 h 181873"/>
                <a:gd name="connsiteX77" fmla="*/ 431333 w 787385"/>
                <a:gd name="connsiteY77" fmla="*/ 19648 h 181873"/>
                <a:gd name="connsiteX78" fmla="*/ 408444 w 787385"/>
                <a:gd name="connsiteY78" fmla="*/ 42320 h 181873"/>
                <a:gd name="connsiteX79" fmla="*/ 408444 w 787385"/>
                <a:gd name="connsiteY79" fmla="*/ 181874 h 181873"/>
                <a:gd name="connsiteX80" fmla="*/ 451170 w 787385"/>
                <a:gd name="connsiteY80" fmla="*/ 181874 h 181873"/>
                <a:gd name="connsiteX81" fmla="*/ 451170 w 787385"/>
                <a:gd name="connsiteY81" fmla="*/ 64487 h 181873"/>
                <a:gd name="connsiteX82" fmla="*/ 459309 w 787385"/>
                <a:gd name="connsiteY82" fmla="*/ 56930 h 181873"/>
                <a:gd name="connsiteX83" fmla="*/ 459309 w 787385"/>
                <a:gd name="connsiteY83" fmla="*/ 56930 h 18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87385" h="181873">
                  <a:moveTo>
                    <a:pt x="744660" y="146104"/>
                  </a:moveTo>
                  <a:lnTo>
                    <a:pt x="667854" y="146104"/>
                  </a:lnTo>
                  <a:cubicBezTo>
                    <a:pt x="660224" y="146104"/>
                    <a:pt x="654120" y="140058"/>
                    <a:pt x="654120" y="132501"/>
                  </a:cubicBezTo>
                  <a:cubicBezTo>
                    <a:pt x="654120" y="124944"/>
                    <a:pt x="660224" y="118898"/>
                    <a:pt x="667854" y="118898"/>
                  </a:cubicBezTo>
                  <a:lnTo>
                    <a:pt x="744660" y="118898"/>
                  </a:lnTo>
                  <a:lnTo>
                    <a:pt x="744660" y="146104"/>
                  </a:lnTo>
                  <a:close/>
                  <a:moveTo>
                    <a:pt x="744660" y="84136"/>
                  </a:moveTo>
                  <a:lnTo>
                    <a:pt x="665819" y="84136"/>
                  </a:lnTo>
                  <a:cubicBezTo>
                    <a:pt x="638861" y="84136"/>
                    <a:pt x="616989" y="105799"/>
                    <a:pt x="616989" y="132501"/>
                  </a:cubicBezTo>
                  <a:cubicBezTo>
                    <a:pt x="616989" y="159203"/>
                    <a:pt x="638861" y="180866"/>
                    <a:pt x="665819" y="180866"/>
                  </a:cubicBezTo>
                  <a:lnTo>
                    <a:pt x="744660" y="180866"/>
                  </a:lnTo>
                  <a:lnTo>
                    <a:pt x="787386" y="180866"/>
                  </a:lnTo>
                  <a:lnTo>
                    <a:pt x="787386" y="42320"/>
                  </a:lnTo>
                  <a:cubicBezTo>
                    <a:pt x="787386" y="29725"/>
                    <a:pt x="777213" y="19648"/>
                    <a:pt x="764497" y="19648"/>
                  </a:cubicBezTo>
                  <a:lnTo>
                    <a:pt x="624110" y="19648"/>
                  </a:lnTo>
                  <a:lnTo>
                    <a:pt x="624110" y="56930"/>
                  </a:lnTo>
                  <a:lnTo>
                    <a:pt x="736013" y="56930"/>
                  </a:lnTo>
                  <a:cubicBezTo>
                    <a:pt x="740590" y="56930"/>
                    <a:pt x="744151" y="60457"/>
                    <a:pt x="744151" y="64487"/>
                  </a:cubicBezTo>
                  <a:lnTo>
                    <a:pt x="744660" y="84136"/>
                  </a:lnTo>
                  <a:close/>
                  <a:moveTo>
                    <a:pt x="557477" y="56930"/>
                  </a:moveTo>
                  <a:lnTo>
                    <a:pt x="557477" y="136531"/>
                  </a:lnTo>
                  <a:cubicBezTo>
                    <a:pt x="557477" y="140562"/>
                    <a:pt x="561038" y="144088"/>
                    <a:pt x="565107" y="144088"/>
                  </a:cubicBezTo>
                  <a:lnTo>
                    <a:pt x="609868" y="144088"/>
                  </a:lnTo>
                  <a:lnTo>
                    <a:pt x="609868" y="181370"/>
                  </a:lnTo>
                  <a:lnTo>
                    <a:pt x="537640" y="181370"/>
                  </a:lnTo>
                  <a:cubicBezTo>
                    <a:pt x="524924" y="181370"/>
                    <a:pt x="514751" y="171294"/>
                    <a:pt x="514751" y="158699"/>
                  </a:cubicBezTo>
                  <a:lnTo>
                    <a:pt x="514751" y="0"/>
                  </a:lnTo>
                  <a:lnTo>
                    <a:pt x="557477" y="0"/>
                  </a:lnTo>
                  <a:lnTo>
                    <a:pt x="557477" y="20152"/>
                  </a:lnTo>
                  <a:lnTo>
                    <a:pt x="609359" y="20152"/>
                  </a:lnTo>
                  <a:lnTo>
                    <a:pt x="609359" y="57434"/>
                  </a:lnTo>
                  <a:lnTo>
                    <a:pt x="557477" y="56930"/>
                  </a:lnTo>
                  <a:close/>
                  <a:moveTo>
                    <a:pt x="353001" y="146104"/>
                  </a:moveTo>
                  <a:lnTo>
                    <a:pt x="276195" y="146104"/>
                  </a:lnTo>
                  <a:cubicBezTo>
                    <a:pt x="268566" y="146104"/>
                    <a:pt x="262462" y="140058"/>
                    <a:pt x="262462" y="132501"/>
                  </a:cubicBezTo>
                  <a:cubicBezTo>
                    <a:pt x="262462" y="124944"/>
                    <a:pt x="268566" y="118898"/>
                    <a:pt x="276195" y="118898"/>
                  </a:cubicBezTo>
                  <a:lnTo>
                    <a:pt x="353001" y="118898"/>
                  </a:lnTo>
                  <a:lnTo>
                    <a:pt x="353001" y="146104"/>
                  </a:lnTo>
                  <a:close/>
                  <a:moveTo>
                    <a:pt x="353001" y="84136"/>
                  </a:moveTo>
                  <a:lnTo>
                    <a:pt x="274161" y="84136"/>
                  </a:lnTo>
                  <a:cubicBezTo>
                    <a:pt x="247203" y="84136"/>
                    <a:pt x="225331" y="105799"/>
                    <a:pt x="225331" y="132501"/>
                  </a:cubicBezTo>
                  <a:cubicBezTo>
                    <a:pt x="225331" y="159203"/>
                    <a:pt x="247203" y="180866"/>
                    <a:pt x="274161" y="180866"/>
                  </a:cubicBezTo>
                  <a:lnTo>
                    <a:pt x="353001" y="180866"/>
                  </a:lnTo>
                  <a:lnTo>
                    <a:pt x="395728" y="180866"/>
                  </a:lnTo>
                  <a:lnTo>
                    <a:pt x="395728" y="42320"/>
                  </a:lnTo>
                  <a:cubicBezTo>
                    <a:pt x="395728" y="29725"/>
                    <a:pt x="385555" y="19648"/>
                    <a:pt x="372838" y="19648"/>
                  </a:cubicBezTo>
                  <a:lnTo>
                    <a:pt x="232960" y="19648"/>
                  </a:lnTo>
                  <a:lnTo>
                    <a:pt x="232960" y="56930"/>
                  </a:lnTo>
                  <a:lnTo>
                    <a:pt x="344863" y="56930"/>
                  </a:lnTo>
                  <a:cubicBezTo>
                    <a:pt x="349441" y="56930"/>
                    <a:pt x="353001" y="60457"/>
                    <a:pt x="353001" y="64487"/>
                  </a:cubicBezTo>
                  <a:lnTo>
                    <a:pt x="353001" y="84136"/>
                  </a:lnTo>
                  <a:close/>
                  <a:moveTo>
                    <a:pt x="107833" y="181370"/>
                  </a:moveTo>
                  <a:lnTo>
                    <a:pt x="132248" y="181370"/>
                  </a:lnTo>
                  <a:lnTo>
                    <a:pt x="132248" y="65999"/>
                  </a:lnTo>
                  <a:cubicBezTo>
                    <a:pt x="132248" y="60961"/>
                    <a:pt x="136317" y="56930"/>
                    <a:pt x="141404" y="56930"/>
                  </a:cubicBezTo>
                  <a:lnTo>
                    <a:pt x="163784" y="56930"/>
                  </a:lnTo>
                  <a:cubicBezTo>
                    <a:pt x="168871" y="56930"/>
                    <a:pt x="172940" y="60961"/>
                    <a:pt x="172940" y="65999"/>
                  </a:cubicBezTo>
                  <a:lnTo>
                    <a:pt x="172940" y="181370"/>
                  </a:lnTo>
                  <a:lnTo>
                    <a:pt x="215666" y="181370"/>
                  </a:lnTo>
                  <a:lnTo>
                    <a:pt x="215666" y="42320"/>
                  </a:lnTo>
                  <a:cubicBezTo>
                    <a:pt x="215666" y="29725"/>
                    <a:pt x="205493" y="19648"/>
                    <a:pt x="192777" y="19648"/>
                  </a:cubicBezTo>
                  <a:lnTo>
                    <a:pt x="131231" y="19648"/>
                  </a:lnTo>
                  <a:cubicBezTo>
                    <a:pt x="118515" y="19648"/>
                    <a:pt x="108342" y="29725"/>
                    <a:pt x="108342" y="42320"/>
                  </a:cubicBezTo>
                  <a:cubicBezTo>
                    <a:pt x="108342" y="29725"/>
                    <a:pt x="97660" y="19648"/>
                    <a:pt x="85453" y="19648"/>
                  </a:cubicBezTo>
                  <a:lnTo>
                    <a:pt x="22889" y="19648"/>
                  </a:lnTo>
                  <a:cubicBezTo>
                    <a:pt x="10173" y="19648"/>
                    <a:pt x="0" y="29725"/>
                    <a:pt x="0" y="42320"/>
                  </a:cubicBezTo>
                  <a:lnTo>
                    <a:pt x="0" y="181874"/>
                  </a:lnTo>
                  <a:lnTo>
                    <a:pt x="42726" y="181874"/>
                  </a:lnTo>
                  <a:lnTo>
                    <a:pt x="42726" y="66502"/>
                  </a:lnTo>
                  <a:cubicBezTo>
                    <a:pt x="42726" y="61464"/>
                    <a:pt x="46796" y="57434"/>
                    <a:pt x="51882" y="57434"/>
                  </a:cubicBezTo>
                  <a:lnTo>
                    <a:pt x="74262" y="57434"/>
                  </a:lnTo>
                  <a:cubicBezTo>
                    <a:pt x="79349" y="57434"/>
                    <a:pt x="83418" y="61464"/>
                    <a:pt x="83418" y="66502"/>
                  </a:cubicBezTo>
                  <a:lnTo>
                    <a:pt x="83418" y="181874"/>
                  </a:lnTo>
                  <a:lnTo>
                    <a:pt x="107833" y="181874"/>
                  </a:lnTo>
                  <a:close/>
                  <a:moveTo>
                    <a:pt x="459309" y="56930"/>
                  </a:moveTo>
                  <a:lnTo>
                    <a:pt x="503052" y="56930"/>
                  </a:lnTo>
                  <a:lnTo>
                    <a:pt x="503052" y="19648"/>
                  </a:lnTo>
                  <a:lnTo>
                    <a:pt x="431333" y="19648"/>
                  </a:lnTo>
                  <a:cubicBezTo>
                    <a:pt x="418617" y="19648"/>
                    <a:pt x="408444" y="29725"/>
                    <a:pt x="408444" y="42320"/>
                  </a:cubicBezTo>
                  <a:lnTo>
                    <a:pt x="408444" y="181874"/>
                  </a:lnTo>
                  <a:lnTo>
                    <a:pt x="451170" y="181874"/>
                  </a:lnTo>
                  <a:lnTo>
                    <a:pt x="451170" y="64487"/>
                  </a:lnTo>
                  <a:cubicBezTo>
                    <a:pt x="451170" y="60457"/>
                    <a:pt x="454731" y="56930"/>
                    <a:pt x="459309" y="56930"/>
                  </a:cubicBezTo>
                  <a:lnTo>
                    <a:pt x="459309" y="56930"/>
                  </a:lnTo>
                  <a:close/>
                </a:path>
              </a:pathLst>
            </a:custGeom>
            <a:solidFill>
              <a:schemeClr val="bg1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4E42A917-690B-0AE7-3E46-920D479F8B96}"/>
              </a:ext>
            </a:extLst>
          </p:cNvPr>
          <p:cNvSpPr txBox="1">
            <a:spLocks/>
          </p:cNvSpPr>
          <p:nvPr/>
        </p:nvSpPr>
        <p:spPr>
          <a:xfrm>
            <a:off x="4444297" y="2095502"/>
            <a:ext cx="7601938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FFFFFF"/>
                </a:solidFill>
              </a:rPr>
              <a:t>Jolando Crane – Manager of Scheduling</a:t>
            </a:r>
          </a:p>
          <a:p>
            <a:pPr algn="l"/>
            <a:r>
              <a:rPr lang="en-US" sz="1600" dirty="0">
                <a:solidFill>
                  <a:srgbClr val="FFFFFF"/>
                </a:solidFill>
              </a:rPr>
              <a:t>Mark McComb – Rail Scheduler (Ctr)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6701B1-6ABF-6379-89E0-48D01203FB2C}"/>
              </a:ext>
            </a:extLst>
          </p:cNvPr>
          <p:cNvSpPr txBox="1"/>
          <p:nvPr/>
        </p:nvSpPr>
        <p:spPr>
          <a:xfrm>
            <a:off x="6023118" y="645640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solidFill>
                  <a:srgbClr val="FFFFFF"/>
                </a:solidFill>
              </a:rPr>
              <a:t>12/6/2023</a:t>
            </a:r>
          </a:p>
        </p:txBody>
      </p:sp>
    </p:spTree>
    <p:extLst>
      <p:ext uri="{BB962C8B-B14F-4D97-AF65-F5344CB8AC3E}">
        <p14:creationId xmlns:p14="http://schemas.microsoft.com/office/powerpoint/2010/main" val="64982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E9B9FF-7B5B-42D7-A5ED-7EF8A4F9740F}"/>
              </a:ext>
            </a:extLst>
          </p:cNvPr>
          <p:cNvSpPr/>
          <p:nvPr/>
        </p:nvSpPr>
        <p:spPr>
          <a:xfrm>
            <a:off x="6381207" y="685800"/>
            <a:ext cx="5486400" cy="54864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971367-5FC9-4045-A250-CD5D46ED40F2}"/>
              </a:ext>
            </a:extLst>
          </p:cNvPr>
          <p:cNvGrpSpPr/>
          <p:nvPr/>
        </p:nvGrpSpPr>
        <p:grpSpPr>
          <a:xfrm>
            <a:off x="6277860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54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6058489" y="3322833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50A889-AB0A-4C5C-8609-2612D226729F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C463CCC4-B387-40E1-9F5A-159A7B303184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10515600" cy="3511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Cycle Time = 60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#  of Buses = 1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 Headway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= 60</a:t>
            </a:r>
          </a:p>
        </p:txBody>
      </p:sp>
    </p:spTree>
    <p:extLst>
      <p:ext uri="{BB962C8B-B14F-4D97-AF65-F5344CB8AC3E}">
        <p14:creationId xmlns:p14="http://schemas.microsoft.com/office/powerpoint/2010/main" val="17774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E9B9FF-7B5B-42D7-A5ED-7EF8A4F9740F}"/>
              </a:ext>
            </a:extLst>
          </p:cNvPr>
          <p:cNvSpPr/>
          <p:nvPr/>
        </p:nvSpPr>
        <p:spPr>
          <a:xfrm>
            <a:off x="6381207" y="685800"/>
            <a:ext cx="5486400" cy="54864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971367-5FC9-4045-A250-CD5D46ED40F2}"/>
              </a:ext>
            </a:extLst>
          </p:cNvPr>
          <p:cNvGrpSpPr/>
          <p:nvPr/>
        </p:nvGrpSpPr>
        <p:grpSpPr>
          <a:xfrm>
            <a:off x="6277860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54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6058489" y="3322833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50A889-AB0A-4C5C-8609-2612D226729F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C463CCC4-B387-40E1-9F5A-159A7B303184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10515600" cy="3511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Cycle Time = 60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#  of Buses = 2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 Headway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= 30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CB9F35-4156-429F-B27A-023E7542B341}"/>
              </a:ext>
            </a:extLst>
          </p:cNvPr>
          <p:cNvGrpSpPr/>
          <p:nvPr/>
        </p:nvGrpSpPr>
        <p:grpSpPr>
          <a:xfrm rot="10800000">
            <a:off x="6063142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162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1543194" y="3320450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21809-558F-45DE-85C4-400A2B2D1AB4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5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E9B9FF-7B5B-42D7-A5ED-7EF8A4F9740F}"/>
              </a:ext>
            </a:extLst>
          </p:cNvPr>
          <p:cNvSpPr/>
          <p:nvPr/>
        </p:nvSpPr>
        <p:spPr>
          <a:xfrm>
            <a:off x="6381207" y="685800"/>
            <a:ext cx="5486400" cy="54864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463CCC4-B387-40E1-9F5A-159A7B303184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10515600" cy="3511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Cycle Time = 60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#  of Buses = 3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 Headway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= 20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CB9F35-4156-429F-B27A-023E7542B341}"/>
              </a:ext>
            </a:extLst>
          </p:cNvPr>
          <p:cNvGrpSpPr/>
          <p:nvPr/>
        </p:nvGrpSpPr>
        <p:grpSpPr>
          <a:xfrm rot="14400000">
            <a:off x="6172200" y="3082738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198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9800000">
                  <a:off x="10228428" y="5770627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21809-558F-45DE-85C4-400A2B2D1AB4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A84442-40D2-4807-82FD-F97F2D7F1300}"/>
              </a:ext>
            </a:extLst>
          </p:cNvPr>
          <p:cNvGrpSpPr/>
          <p:nvPr/>
        </p:nvGrpSpPr>
        <p:grpSpPr>
          <a:xfrm rot="7200000">
            <a:off x="6172200" y="3082738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3D Model 10" descr="Public Bus">
                  <a:extLst>
                    <a:ext uri="{FF2B5EF4-FFF2-40B4-BE49-F238E27FC236}">
                      <a16:creationId xmlns:a16="http://schemas.microsoft.com/office/drawing/2014/main" id="{FEAACF6C-C006-432E-AB61-89C90A22BD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126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3D Model 10" descr="Public Bus">
                  <a:extLst>
                    <a:ext uri="{FF2B5EF4-FFF2-40B4-BE49-F238E27FC236}">
                      <a16:creationId xmlns:a16="http://schemas.microsoft.com/office/drawing/2014/main" id="{FEAACF6C-C006-432E-AB61-89C90A22BDD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2600000">
                  <a:off x="10226365" y="834781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A54422-9B87-472D-A6CD-C667DE0184F1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F5B4CA-87D5-4940-943F-490B60CCB580}"/>
              </a:ext>
            </a:extLst>
          </p:cNvPr>
          <p:cNvGrpSpPr/>
          <p:nvPr/>
        </p:nvGrpSpPr>
        <p:grpSpPr>
          <a:xfrm>
            <a:off x="6277860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Public Bus">
                  <a:extLst>
                    <a:ext uri="{FF2B5EF4-FFF2-40B4-BE49-F238E27FC236}">
                      <a16:creationId xmlns:a16="http://schemas.microsoft.com/office/drawing/2014/main" id="{55BE4A36-66E7-4227-AEA5-B4241A6B551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54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Public Bus">
                  <a:extLst>
                    <a:ext uri="{FF2B5EF4-FFF2-40B4-BE49-F238E27FC236}">
                      <a16:creationId xmlns:a16="http://schemas.microsoft.com/office/drawing/2014/main" id="{55BE4A36-66E7-4227-AEA5-B4241A6B551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6058489" y="3322833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BCA79C-CD9B-4573-A138-A2310644BA54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E9B9FF-7B5B-42D7-A5ED-7EF8A4F9740F}"/>
              </a:ext>
            </a:extLst>
          </p:cNvPr>
          <p:cNvSpPr/>
          <p:nvPr/>
        </p:nvSpPr>
        <p:spPr>
          <a:xfrm>
            <a:off x="6381207" y="685800"/>
            <a:ext cx="5486400" cy="54864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971367-5FC9-4045-A250-CD5D46ED40F2}"/>
              </a:ext>
            </a:extLst>
          </p:cNvPr>
          <p:cNvGrpSpPr/>
          <p:nvPr/>
        </p:nvGrpSpPr>
        <p:grpSpPr>
          <a:xfrm>
            <a:off x="6277860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54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" name="3D Model 8" descr="Public Bus">
                  <a:extLst>
                    <a:ext uri="{FF2B5EF4-FFF2-40B4-BE49-F238E27FC236}">
                      <a16:creationId xmlns:a16="http://schemas.microsoft.com/office/drawing/2014/main" id="{2C4ED76F-5E33-4588-A040-27B53B9DE6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6058489" y="3322833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A50A889-AB0A-4C5C-8609-2612D226729F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8" name="Title 4">
            <a:extLst>
              <a:ext uri="{FF2B5EF4-FFF2-40B4-BE49-F238E27FC236}">
                <a16:creationId xmlns:a16="http://schemas.microsoft.com/office/drawing/2014/main" id="{C463CCC4-B387-40E1-9F5A-159A7B303184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10515600" cy="35114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Cycle Time = 60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#  of Buses = 4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</a:rPr>
              <a:t> Headway  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= 15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CB9F35-4156-429F-B27A-023E7542B341}"/>
              </a:ext>
            </a:extLst>
          </p:cNvPr>
          <p:cNvGrpSpPr/>
          <p:nvPr/>
        </p:nvGrpSpPr>
        <p:grpSpPr>
          <a:xfrm rot="10800000">
            <a:off x="6063142" y="3101080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162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Public Bus">
                  <a:extLst>
                    <a:ext uri="{FF2B5EF4-FFF2-40B4-BE49-F238E27FC236}">
                      <a16:creationId xmlns:a16="http://schemas.microsoft.com/office/drawing/2014/main" id="{6687E203-B49E-41DB-A7E1-3A99C2C27B8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11543194" y="3320450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221809-558F-45DE-85C4-400A2B2D1AB4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D7D291-6668-445F-AE59-C0D4D3B251FE}"/>
              </a:ext>
            </a:extLst>
          </p:cNvPr>
          <p:cNvGrpSpPr/>
          <p:nvPr/>
        </p:nvGrpSpPr>
        <p:grpSpPr>
          <a:xfrm rot="16200000">
            <a:off x="6277860" y="3039609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1" name="3D Model 10" descr="Public Bus">
                  <a:extLst>
                    <a:ext uri="{FF2B5EF4-FFF2-40B4-BE49-F238E27FC236}">
                      <a16:creationId xmlns:a16="http://schemas.microsoft.com/office/drawing/2014/main" id="{B4AA445B-5B9E-49F0-978F-D45CF6DBA38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1" name="3D Model 10" descr="Public Bus">
                  <a:extLst>
                    <a:ext uri="{FF2B5EF4-FFF2-40B4-BE49-F238E27FC236}">
                      <a16:creationId xmlns:a16="http://schemas.microsoft.com/office/drawing/2014/main" id="{B4AA445B-5B9E-49F0-978F-D45CF6DBA38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09392" y="6109883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8444E8-7C3A-4D40-8071-05E81677AC50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2401B0-75DA-47CB-8B06-7A5C1CF2E3D8}"/>
              </a:ext>
            </a:extLst>
          </p:cNvPr>
          <p:cNvGrpSpPr/>
          <p:nvPr/>
        </p:nvGrpSpPr>
        <p:grpSpPr>
          <a:xfrm rot="5400000">
            <a:off x="6063142" y="3192009"/>
            <a:ext cx="5914140" cy="655841"/>
            <a:chOff x="6277859" y="3520287"/>
            <a:chExt cx="5693095" cy="65584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9" name="3D Model 18" descr="Public Bus">
                  <a:extLst>
                    <a:ext uri="{FF2B5EF4-FFF2-40B4-BE49-F238E27FC236}">
                      <a16:creationId xmlns:a16="http://schemas.microsoft.com/office/drawing/2014/main" id="{46E56ED8-9BA0-4205-9261-9F2AF63CBB3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6054475" y="3746053"/>
                <a:ext cx="653459" cy="206692"/>
              </p:xfrm>
              <a:graphic>
                <a:graphicData uri="http://schemas.microsoft.com/office/drawing/2017/model3d">
                  <am3d:model3d r:embed="rId2">
                    <am3d:spPr>
                      <a:xfrm rot="10800000">
                        <a:off x="0" y="0"/>
                        <a:ext cx="653459" cy="206692"/>
                      </a:xfrm>
                      <a:prstGeom prst="rect">
                        <a:avLst/>
                      </a:prstGeom>
                    </am3d:spPr>
                    <am3d:camera>
                      <am3d:pos x="0" y="0" z="51119037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9750" d="1000000"/>
                      <am3d:preTrans dx="0" dy="-5693451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y="5400000"/>
                      <am3d:postTrans dx="0" dy="0" dz="0"/>
                    </am3d:trans>
                    <am3d:attrSrcUrl r:id="rId3"/>
                    <am3d:raster rName="Office3DRenderer" rVer="16.0.8326">
                      <am3d:blip r:embed="rId4"/>
                    </am3d:raster>
                    <am3d:objViewport viewportSz="69162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9" name="3D Model 18" descr="Public Bus">
                  <a:extLst>
                    <a:ext uri="{FF2B5EF4-FFF2-40B4-BE49-F238E27FC236}">
                      <a16:creationId xmlns:a16="http://schemas.microsoft.com/office/drawing/2014/main" id="{46E56ED8-9BA0-4205-9261-9F2AF63CBB3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8692291" y="562859"/>
                  <a:ext cx="653459" cy="21471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630C32-8C7B-48C3-9642-9A801ADFFE98}"/>
                </a:ext>
              </a:extLst>
            </p:cNvPr>
            <p:cNvSpPr/>
            <p:nvPr/>
          </p:nvSpPr>
          <p:spPr>
            <a:xfrm>
              <a:off x="11764261" y="3520287"/>
              <a:ext cx="206693" cy="6534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3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DFF5E-00DF-68DF-4B49-17C96AD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/>
              <a:t>Rail scheduling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2360C3-15FB-084E-12EA-B0B0C9571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915538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35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DFF5E-00DF-68DF-4B49-17C96AD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/>
              <a:t>Example – Indian Creek Station Redesign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9584-CD4B-EC15-A985-EF7481CC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Construction will close off one of the two tracks</a:t>
            </a:r>
          </a:p>
          <a:p>
            <a:pPr lvl="1"/>
            <a:r>
              <a:rPr lang="en-US" sz="2200"/>
              <a:t>Need to reschedule trains so there won’t be two trains at once</a:t>
            </a:r>
          </a:p>
          <a:p>
            <a:r>
              <a:rPr lang="en-US" sz="2200"/>
              <a:t>Other end of the line (H.E. Holmes) also is preferred to have one train at a time</a:t>
            </a:r>
          </a:p>
          <a:p>
            <a:r>
              <a:rPr lang="en-US" sz="2200"/>
              <a:t>Schedule will need to be shifted to line up trains on each end</a:t>
            </a:r>
          </a:p>
          <a:p>
            <a:pPr lvl="1"/>
            <a:r>
              <a:rPr lang="en-US" sz="2200"/>
              <a:t>Also will need to shift Green line</a:t>
            </a:r>
          </a:p>
          <a:p>
            <a:pPr lvl="1"/>
            <a:r>
              <a:rPr lang="en-US" sz="2200"/>
              <a:t>Also will need to adjust 5-8 other single tracking and special event schedules</a:t>
            </a:r>
          </a:p>
          <a:p>
            <a:pPr lvl="1"/>
            <a:endParaRPr lang="en-US" sz="2200"/>
          </a:p>
          <a:p>
            <a:pPr lvl="1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439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ain on the tracks&#10;&#10;Description automatically generated">
            <a:extLst>
              <a:ext uri="{FF2B5EF4-FFF2-40B4-BE49-F238E27FC236}">
                <a16:creationId xmlns:a16="http://schemas.microsoft.com/office/drawing/2014/main" id="{0634F9F7-4B02-0272-9350-0DD0E2A81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8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98FD15-6268-4524-8D8E-EFB0092A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Indian Creek Station</a:t>
            </a:r>
            <a:endParaRPr lang="en-US" sz="5400" dirty="0"/>
          </a:p>
        </p:txBody>
      </p:sp>
      <p:pic>
        <p:nvPicPr>
          <p:cNvPr id="12" name="Picture 11" descr="A train station with a roof&#10;&#10;Description automatically generated with medium confidence">
            <a:extLst>
              <a:ext uri="{FF2B5EF4-FFF2-40B4-BE49-F238E27FC236}">
                <a16:creationId xmlns:a16="http://schemas.microsoft.com/office/drawing/2014/main" id="{AD8E7637-254D-B875-9637-6C9CE0061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1" r="-2" b="1239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647982-83BC-7F2B-661D-2CEADDEE0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Station will remain open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Island platform, normally train can be accessed from either side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Normally if a train is already at the station, an approaching train can cross and use the other side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270B3332-0ADC-0E8F-2B12-DBABF8085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08" y="1552576"/>
            <a:ext cx="704850" cy="704850"/>
          </a:xfrm>
          <a:prstGeom prst="rect">
            <a:avLst/>
          </a:prstGeom>
        </p:spPr>
      </p:pic>
      <p:pic>
        <p:nvPicPr>
          <p:cNvPr id="20" name="Picture 19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7E8B02EC-17C4-127F-F2C1-A17218EC5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8" y="5676901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139 L 0.00039 -0.11528 L -0.02695 -0.375 L -0.02305 -0.58889 " pathEditMode="relative" ptsTypes="AA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00716 0.22338 L -0.04153 0.51505 C -0.04283 0.54653 -0.04023 0.75047 -0.04153 0.78195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3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98FD15-6268-4524-8D8E-EFB0092A5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Indian Creek Station</a:t>
            </a:r>
          </a:p>
        </p:txBody>
      </p:sp>
      <p:pic>
        <p:nvPicPr>
          <p:cNvPr id="12" name="Picture 11" descr="A train station with a roof&#10;&#10;Description automatically generated with medium confidence">
            <a:extLst>
              <a:ext uri="{FF2B5EF4-FFF2-40B4-BE49-F238E27FC236}">
                <a16:creationId xmlns:a16="http://schemas.microsoft.com/office/drawing/2014/main" id="{AD8E7637-254D-B875-9637-6C9CE0061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71" r="-2" b="1239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647982-83BC-7F2B-661D-2CEADDEE0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Station will remain open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Island platform, normally train can be accessed from either side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Normally if a train is already at the station, an approaching train can cross and use the other side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With construction only one side (L or R) of the platform will be available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Now, if a train is already at the station, the approaching train will need to wait until the other train leaves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270B3332-0ADC-0E8F-2B12-DBABF8085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08" y="1552576"/>
            <a:ext cx="704850" cy="704850"/>
          </a:xfrm>
          <a:prstGeom prst="rect">
            <a:avLst/>
          </a:prstGeom>
        </p:spPr>
      </p:pic>
      <p:pic>
        <p:nvPicPr>
          <p:cNvPr id="20" name="Picture 19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7E8B02EC-17C4-127F-F2C1-A17218EC5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58" y="6934201"/>
            <a:ext cx="704850" cy="70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76D95-4A76-5890-E54C-9E071238A69A}"/>
              </a:ext>
            </a:extLst>
          </p:cNvPr>
          <p:cNvSpPr txBox="1"/>
          <p:nvPr/>
        </p:nvSpPr>
        <p:spPr>
          <a:xfrm rot="16200000">
            <a:off x="1150761" y="1562239"/>
            <a:ext cx="198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</a:rPr>
              <a:t>XXX Platform Closed XXX</a:t>
            </a:r>
          </a:p>
        </p:txBody>
      </p:sp>
    </p:spTree>
    <p:extLst>
      <p:ext uri="{BB962C8B-B14F-4D97-AF65-F5344CB8AC3E}">
        <p14:creationId xmlns:p14="http://schemas.microsoft.com/office/powerpoint/2010/main" val="13666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694 L 0.00039 -0.21528 " pathEditMode="relative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00716 0.22338 L -0.0414 0.51528 C -0.0427 0.54653 -0.0457 0.76575 -0.04687 0.79723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3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20972 L 0.00586 -0.775 " pathEditMode="relative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E9EEE-6670-BBDC-65B3-BDF5D604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049771" cy="6858000"/>
          </a:xfrm>
          <a:prstGeom prst="rect">
            <a:avLst/>
          </a:prstGeom>
        </p:spPr>
      </p:pic>
      <p:pic>
        <p:nvPicPr>
          <p:cNvPr id="4" name="Picture 3" descr="A train at a train station&#10;&#10;Description automatically generated">
            <a:extLst>
              <a:ext uri="{FF2B5EF4-FFF2-40B4-BE49-F238E27FC236}">
                <a16:creationId xmlns:a16="http://schemas.microsoft.com/office/drawing/2014/main" id="{2EA58478-B9BA-FAA3-80F2-ADDE7747C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71" y="0"/>
            <a:ext cx="914222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CAD348-42B8-ADB9-8C58-B105F38CDD07}"/>
              </a:ext>
            </a:extLst>
          </p:cNvPr>
          <p:cNvSpPr txBox="1"/>
          <p:nvPr/>
        </p:nvSpPr>
        <p:spPr>
          <a:xfrm>
            <a:off x="3257550" y="628280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H.E. Holmes station</a:t>
            </a:r>
          </a:p>
        </p:txBody>
      </p:sp>
    </p:spTree>
    <p:extLst>
      <p:ext uri="{BB962C8B-B14F-4D97-AF65-F5344CB8AC3E}">
        <p14:creationId xmlns:p14="http://schemas.microsoft.com/office/powerpoint/2010/main" val="22244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60819-C897-C4C8-F4B8-3E12AAD3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 dirty="0"/>
              <a:t>Basics of transit scheduling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7A6F6-5E7A-721B-6DBE-301FC8C40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Consists of two elements</a:t>
            </a:r>
          </a:p>
          <a:p>
            <a:pPr lvl="1"/>
            <a:r>
              <a:rPr lang="en-US" sz="2200"/>
              <a:t>How long it takes to get from one end to the other</a:t>
            </a:r>
          </a:p>
          <a:p>
            <a:pPr lvl="1"/>
            <a:r>
              <a:rPr lang="en-US" sz="2200"/>
              <a:t>Time to recover at the end of the line</a:t>
            </a:r>
          </a:p>
        </p:txBody>
      </p:sp>
      <p:pic>
        <p:nvPicPr>
          <p:cNvPr id="18" name="Picture 17" descr="Yellow paper aeroplane flying the opposite way as many grey paper aeroplanes">
            <a:extLst>
              <a:ext uri="{FF2B5EF4-FFF2-40B4-BE49-F238E27FC236}">
                <a16:creationId xmlns:a16="http://schemas.microsoft.com/office/drawing/2014/main" id="{EC8DDBB6-91B8-D652-A9EE-5E884639F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" r="271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47CD02-DBEB-0D0A-DA1B-6EDF05F4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814"/>
            <a:ext cx="12192000" cy="5330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20876-676A-3836-57E4-59716AE3718B}"/>
              </a:ext>
            </a:extLst>
          </p:cNvPr>
          <p:cNvSpPr txBox="1"/>
          <p:nvPr/>
        </p:nvSpPr>
        <p:spPr>
          <a:xfrm>
            <a:off x="0" y="552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Split platform at H.E. Holmes creates similar issues, prefer only one train there at a time</a:t>
            </a:r>
          </a:p>
        </p:txBody>
      </p:sp>
      <p:pic>
        <p:nvPicPr>
          <p:cNvPr id="4" name="Picture 3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D3CFD96F-AB3D-C768-A50A-CAF5ABA8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208" y="2552701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972 L -0.17851 0.03611 L -0.24414 0.08889 L -0.46054 0.11945 " pathEditMode="relative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2 0.12222 L 0.00508 0.04583 " pathEditMode="relative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47CD02-DBEB-0D0A-DA1B-6EDF05F4F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814"/>
            <a:ext cx="12192000" cy="5330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20876-676A-3836-57E4-59716AE3718B}"/>
              </a:ext>
            </a:extLst>
          </p:cNvPr>
          <p:cNvSpPr txBox="1"/>
          <p:nvPr/>
        </p:nvSpPr>
        <p:spPr>
          <a:xfrm>
            <a:off x="0" y="552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Split platform at H.E. Holmes creates similar issues, prefer only one train there at a time</a:t>
            </a:r>
          </a:p>
        </p:txBody>
      </p:sp>
      <p:pic>
        <p:nvPicPr>
          <p:cNvPr id="4" name="Picture 3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D3CFD96F-AB3D-C768-A50A-CAF5ABA8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208" y="2552701"/>
            <a:ext cx="704850" cy="704850"/>
          </a:xfrm>
          <a:prstGeom prst="rect">
            <a:avLst/>
          </a:prstGeom>
        </p:spPr>
      </p:pic>
      <p:pic>
        <p:nvPicPr>
          <p:cNvPr id="3" name="Picture 2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BC7AFCAE-5C9D-C500-6E63-BEF5CD326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208" y="2552701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972 L -0.17851 0.03611 L -0.24414 0.08889 L -0.46054 0.11945 " pathEditMode="relative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0695 L -0.46054 0.06111 " pathEditMode="relative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2 0.12222 L 0.00508 0.04583 " pathEditMode="relative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664 0.06111 L -0.99257 0.13472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257 0.13611 L -0.87851 0.13611 L -0.75833 0.15139 L -0.45677 0.11667 " pathEditMode="relative" ptsTypes="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86 0.11806 L 0.00118 0.04861 " pathEditMode="relative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20876-676A-3836-57E4-59716AE3718B}"/>
              </a:ext>
            </a:extLst>
          </p:cNvPr>
          <p:cNvSpPr txBox="1"/>
          <p:nvPr/>
        </p:nvSpPr>
        <p:spPr>
          <a:xfrm>
            <a:off x="0" y="552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about single tracking in the middle of the line?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A8E67-88EE-B53E-1C35-7AD08001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76" y="1028700"/>
            <a:ext cx="9001048" cy="5276850"/>
          </a:xfrm>
          <a:prstGeom prst="rect">
            <a:avLst/>
          </a:prstGeom>
        </p:spPr>
      </p:pic>
      <p:pic>
        <p:nvPicPr>
          <p:cNvPr id="8" name="Picture 7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15E866EF-0A45-AB2D-6772-FDEC62FE0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3" y="6060043"/>
            <a:ext cx="704850" cy="704850"/>
          </a:xfrm>
          <a:prstGeom prst="rect">
            <a:avLst/>
          </a:prstGeom>
        </p:spPr>
      </p:pic>
      <p:pic>
        <p:nvPicPr>
          <p:cNvPr id="9" name="Picture 8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472FC73F-A833-AFD9-0E1D-929B6072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08" y="799029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116 L -0.00117 -0.68495 L 0.04102 -0.76967 " pathEditMode="relative" ptsTypes="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162 L -0.01914 0.05162 L -0.02539 0.07246 L -0.02304 0.76412 " pathEditMode="relative" ptsTypes="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20876-676A-3836-57E4-59716AE3718B}"/>
              </a:ext>
            </a:extLst>
          </p:cNvPr>
          <p:cNvSpPr txBox="1"/>
          <p:nvPr/>
        </p:nvSpPr>
        <p:spPr>
          <a:xfrm>
            <a:off x="0" y="552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about single tracking in the middle of the line?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A8E67-88EE-B53E-1C35-7AD08001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76" y="1028700"/>
            <a:ext cx="9001048" cy="5276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9AE64-62AC-E760-7F2E-21E5D7830AAA}"/>
              </a:ext>
            </a:extLst>
          </p:cNvPr>
          <p:cNvSpPr txBox="1"/>
          <p:nvPr/>
        </p:nvSpPr>
        <p:spPr>
          <a:xfrm rot="16200000">
            <a:off x="4799355" y="3451767"/>
            <a:ext cx="28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XXXXX TRACK CLOSED XXXXX</a:t>
            </a:r>
          </a:p>
        </p:txBody>
      </p:sp>
      <p:pic>
        <p:nvPicPr>
          <p:cNvPr id="9" name="Picture 8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472FC73F-A833-AFD9-0E1D-929B6072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08" y="799029"/>
            <a:ext cx="704850" cy="704850"/>
          </a:xfrm>
          <a:prstGeom prst="rect">
            <a:avLst/>
          </a:prstGeom>
        </p:spPr>
      </p:pic>
      <p:pic>
        <p:nvPicPr>
          <p:cNvPr id="8" name="Picture 7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15E866EF-0A45-AB2D-6772-FDEC62FE0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3" y="6060043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-0.00586 0.01644 -0.01458 0.03449 -0.02031 0.05116 C -0.02239 0.05787 -0.02057 0.19144 -0.02265 0.1986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9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255 L -0.00117 -0.10023 " pathEditMode="relative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0.19607 L -0.01836 0.29885 " pathEditMode="relative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7 0.30162 L -0.01679 0.40996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7 0.40579 L -0.01757 0.5169 " pathEditMode="relative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.51829 L -0.01914 0.6669 " pathEditMode="relative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.66412 L -0.01914 0.77662 " pathEditMode="relative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9745 L -0.00039 -0.16551 L -0.02461 -0.19328 L -0.02383 -0.24884 " pathEditMode="relative" ptsTypes="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0.24884 L -0.02304 -0.35856 L -0.02304 -0.35856 " pathEditMode="relative" ptsTypes="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20876-676A-3836-57E4-59716AE3718B}"/>
              </a:ext>
            </a:extLst>
          </p:cNvPr>
          <p:cNvSpPr txBox="1"/>
          <p:nvPr/>
        </p:nvSpPr>
        <p:spPr>
          <a:xfrm>
            <a:off x="0" y="5524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about single tracking in the middle of the line?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A8E67-88EE-B53E-1C35-7AD08001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76" y="1028700"/>
            <a:ext cx="9001048" cy="5276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9AE64-62AC-E760-7F2E-21E5D7830AAA}"/>
              </a:ext>
            </a:extLst>
          </p:cNvPr>
          <p:cNvSpPr txBox="1"/>
          <p:nvPr/>
        </p:nvSpPr>
        <p:spPr>
          <a:xfrm rot="16200000">
            <a:off x="4799355" y="3451767"/>
            <a:ext cx="288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XXXXX TRACK CLOSED XXXXX</a:t>
            </a:r>
          </a:p>
        </p:txBody>
      </p:sp>
      <p:pic>
        <p:nvPicPr>
          <p:cNvPr id="9" name="Picture 8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472FC73F-A833-AFD9-0E1D-929B60726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08" y="799029"/>
            <a:ext cx="704850" cy="704850"/>
          </a:xfrm>
          <a:prstGeom prst="rect">
            <a:avLst/>
          </a:prstGeom>
        </p:spPr>
      </p:pic>
      <p:pic>
        <p:nvPicPr>
          <p:cNvPr id="8" name="Picture 7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15E866EF-0A45-AB2D-6772-FDEC62FE0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3" y="6858000"/>
            <a:ext cx="704850" cy="704850"/>
          </a:xfrm>
          <a:prstGeom prst="rect">
            <a:avLst/>
          </a:prstGeom>
        </p:spPr>
      </p:pic>
      <p:pic>
        <p:nvPicPr>
          <p:cNvPr id="4" name="Picture 3" descr="A train with a door&#10;&#10;Description automatically generated with medium confidence">
            <a:extLst>
              <a:ext uri="{FF2B5EF4-FFF2-40B4-BE49-F238E27FC236}">
                <a16:creationId xmlns:a16="http://schemas.microsoft.com/office/drawing/2014/main" id="{D5379934-5FF5-7150-A9B2-9CBC07775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8" y="-704850"/>
            <a:ext cx="7048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-0.00586 0.01644 -0.01458 0.03449 -0.02031 0.05116 C -0.02239 0.05787 -0.02057 0.19144 -0.02265 0.1986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 0.19607 L -0.01836 0.29885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7 0.30162 L -0.01679 0.40996 " pathEditMode="relative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7 0.40579 L -0.01757 0.516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.51829 L -0.01914 0.6669 " pathEditMode="relative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17 L -0.00195 -0.21667 " pathEditMode="relative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6 0.66412 L -0.02343 0.882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090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21389 L -0.00273 -0.28472 L -0.02461 -0.30139 L -0.02461 -0.36667 L -0.02461 -0.36667 L -0.02461 -0.36667 L -0.02461 -0.36667 " pathEditMode="relative" ptsTypes="AA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-0.36945 L -0.02461 -0.475 " pathEditMode="relative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-0.47778 L -0.02461 -0.58472 " pathEditMode="relative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17 -0.58889 L -0.02539 -0.69306 " pathEditMode="relative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-0.6875 L -0.02539 -0.73472 L 0.00039 -0.75556 L 0.00274 -0.81389 L 0.05821 -0.90972 L 0.05821 -0.90972 " pathEditMode="relative" ptsTypes="AA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389 L -0.13243 0.25972 L -0.13399 0.41505 " pathEditMode="relative" ptsTypes="A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F6DEB7-ABB6-5F9D-FEE5-613FD21DE7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F211415-92F3-0927-F65B-A5D41BA30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56BA86D-B3C7-93AE-401C-3000CD87FB17}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2F2CD-050F-5929-84FC-13209108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r="61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2" name="Straight Connector 13">
            <a:extLst>
              <a:ext uri="{FF2B5EF4-FFF2-40B4-BE49-F238E27FC236}">
                <a16:creationId xmlns:a16="http://schemas.microsoft.com/office/drawing/2014/main" id="{7D1DC5AD-83AC-D60C-FB20-258EE4B0C28C}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7CE5D4AC-ECD3-2920-5104-A3F449A233CB}"/>
              </a:ext>
            </a:extLst>
          </p:cNvPr>
          <p:cNvSpPr txBox="1">
            <a:spLocks/>
          </p:cNvSpPr>
          <p:nvPr/>
        </p:nvSpPr>
        <p:spPr>
          <a:xfrm>
            <a:off x="4387349" y="1200152"/>
            <a:ext cx="689717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7000" b="1" dirty="0">
              <a:solidFill>
                <a:srgbClr val="FFFFFF"/>
              </a:solidFill>
            </a:endParaRPr>
          </a:p>
          <a:p>
            <a:pPr algn="l"/>
            <a:r>
              <a:rPr lang="en-US" sz="7000" b="1" dirty="0">
                <a:solidFill>
                  <a:srgbClr val="FFFFFF"/>
                </a:solidFill>
              </a:rPr>
              <a:t>transit  scheduling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06F7752-88D4-09EF-ECDF-3087A325F092}"/>
              </a:ext>
            </a:extLst>
          </p:cNvPr>
          <p:cNvSpPr txBox="1">
            <a:spLocks/>
          </p:cNvSpPr>
          <p:nvPr/>
        </p:nvSpPr>
        <p:spPr>
          <a:xfrm>
            <a:off x="849963" y="1200152"/>
            <a:ext cx="2816535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dirty="0">
                <a:solidFill>
                  <a:srgbClr val="FFFFFF"/>
                </a:solidFill>
              </a:rPr>
              <a:t>Thank you!</a:t>
            </a:r>
          </a:p>
        </p:txBody>
      </p:sp>
      <p:grpSp>
        <p:nvGrpSpPr>
          <p:cNvPr id="20" name="Graphic 18">
            <a:extLst>
              <a:ext uri="{FF2B5EF4-FFF2-40B4-BE49-F238E27FC236}">
                <a16:creationId xmlns:a16="http://schemas.microsoft.com/office/drawing/2014/main" id="{6260ABB5-EE95-9BE0-0BDE-AA4D54EC0BD6}"/>
              </a:ext>
            </a:extLst>
          </p:cNvPr>
          <p:cNvGrpSpPr/>
          <p:nvPr/>
        </p:nvGrpSpPr>
        <p:grpSpPr>
          <a:xfrm>
            <a:off x="4518770" y="2647289"/>
            <a:ext cx="5018500" cy="716624"/>
            <a:chOff x="10662443" y="6411676"/>
            <a:chExt cx="1273652" cy="18187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3A5845-850D-6FF0-7E8A-D351FF47A1A1}"/>
                </a:ext>
              </a:extLst>
            </p:cNvPr>
            <p:cNvSpPr/>
            <p:nvPr/>
          </p:nvSpPr>
          <p:spPr>
            <a:xfrm>
              <a:off x="11559697" y="6431828"/>
              <a:ext cx="252797" cy="161721"/>
            </a:xfrm>
            <a:custGeom>
              <a:avLst/>
              <a:gdLst>
                <a:gd name="connsiteX0" fmla="*/ 0 w 252797"/>
                <a:gd name="connsiteY0" fmla="*/ 0 h 161721"/>
                <a:gd name="connsiteX1" fmla="*/ 163276 w 252797"/>
                <a:gd name="connsiteY1" fmla="*/ 161722 h 161721"/>
                <a:gd name="connsiteX2" fmla="*/ 252798 w 252797"/>
                <a:gd name="connsiteY2" fmla="*/ 161722 h 161721"/>
                <a:gd name="connsiteX3" fmla="*/ 90031 w 252797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797" h="161721">
                  <a:moveTo>
                    <a:pt x="0" y="0"/>
                  </a:moveTo>
                  <a:lnTo>
                    <a:pt x="163276" y="161722"/>
                  </a:lnTo>
                  <a:lnTo>
                    <a:pt x="252798" y="161722"/>
                  </a:lnTo>
                  <a:lnTo>
                    <a:pt x="90031" y="0"/>
                  </a:lnTo>
                  <a:close/>
                </a:path>
              </a:pathLst>
            </a:custGeom>
            <a:solidFill>
              <a:srgbClr val="FDB813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0396225-F2D3-4215-225A-C483A05EE8D7}"/>
                </a:ext>
              </a:extLst>
            </p:cNvPr>
            <p:cNvSpPr/>
            <p:nvPr/>
          </p:nvSpPr>
          <p:spPr>
            <a:xfrm>
              <a:off x="11471193" y="6431828"/>
              <a:ext cx="252289" cy="161721"/>
            </a:xfrm>
            <a:custGeom>
              <a:avLst/>
              <a:gdLst>
                <a:gd name="connsiteX0" fmla="*/ 0 w 252289"/>
                <a:gd name="connsiteY0" fmla="*/ 0 h 161721"/>
                <a:gd name="connsiteX1" fmla="*/ 163276 w 252289"/>
                <a:gd name="connsiteY1" fmla="*/ 161722 h 161721"/>
                <a:gd name="connsiteX2" fmla="*/ 252289 w 252289"/>
                <a:gd name="connsiteY2" fmla="*/ 161722 h 161721"/>
                <a:gd name="connsiteX3" fmla="*/ 89013 w 252289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89" h="161721">
                  <a:moveTo>
                    <a:pt x="0" y="0"/>
                  </a:moveTo>
                  <a:lnTo>
                    <a:pt x="163276" y="161722"/>
                  </a:lnTo>
                  <a:lnTo>
                    <a:pt x="252289" y="161722"/>
                  </a:lnTo>
                  <a:lnTo>
                    <a:pt x="89013" y="0"/>
                  </a:lnTo>
                  <a:close/>
                </a:path>
              </a:pathLst>
            </a:custGeom>
            <a:solidFill>
              <a:srgbClr val="0082CA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0911B1A-FBEF-B925-51A5-504B3F648382}"/>
                </a:ext>
              </a:extLst>
            </p:cNvPr>
            <p:cNvSpPr/>
            <p:nvPr/>
          </p:nvSpPr>
          <p:spPr>
            <a:xfrm>
              <a:off x="11649219" y="6431828"/>
              <a:ext cx="252289" cy="161721"/>
            </a:xfrm>
            <a:custGeom>
              <a:avLst/>
              <a:gdLst>
                <a:gd name="connsiteX0" fmla="*/ 0 w 252289"/>
                <a:gd name="connsiteY0" fmla="*/ 0 h 161721"/>
                <a:gd name="connsiteX1" fmla="*/ 163276 w 252289"/>
                <a:gd name="connsiteY1" fmla="*/ 161722 h 161721"/>
                <a:gd name="connsiteX2" fmla="*/ 252289 w 252289"/>
                <a:gd name="connsiteY2" fmla="*/ 161722 h 161721"/>
                <a:gd name="connsiteX3" fmla="*/ 89013 w 252289"/>
                <a:gd name="connsiteY3" fmla="*/ 0 h 16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289" h="161721">
                  <a:moveTo>
                    <a:pt x="0" y="0"/>
                  </a:moveTo>
                  <a:lnTo>
                    <a:pt x="163276" y="161722"/>
                  </a:lnTo>
                  <a:lnTo>
                    <a:pt x="252289" y="161722"/>
                  </a:lnTo>
                  <a:lnTo>
                    <a:pt x="89013" y="0"/>
                  </a:lnTo>
                  <a:close/>
                </a:path>
              </a:pathLst>
            </a:custGeom>
            <a:solidFill>
              <a:srgbClr val="FF7500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70C8CA-271B-FD0A-7BDF-75ABAEAB0AF4}"/>
                </a:ext>
              </a:extLst>
            </p:cNvPr>
            <p:cNvSpPr/>
            <p:nvPr/>
          </p:nvSpPr>
          <p:spPr>
            <a:xfrm>
              <a:off x="11905577" y="6563321"/>
              <a:ext cx="30518" cy="30228"/>
            </a:xfrm>
            <a:custGeom>
              <a:avLst/>
              <a:gdLst>
                <a:gd name="connsiteX0" fmla="*/ 25941 w 30518"/>
                <a:gd name="connsiteY0" fmla="*/ 25694 h 30228"/>
                <a:gd name="connsiteX1" fmla="*/ 15259 w 30518"/>
                <a:gd name="connsiteY1" fmla="*/ 30228 h 30228"/>
                <a:gd name="connsiteX2" fmla="*/ 4578 w 30518"/>
                <a:gd name="connsiteY2" fmla="*/ 25694 h 30228"/>
                <a:gd name="connsiteX3" fmla="*/ 0 w 30518"/>
                <a:gd name="connsiteY3" fmla="*/ 15114 h 30228"/>
                <a:gd name="connsiteX4" fmla="*/ 4578 w 30518"/>
                <a:gd name="connsiteY4" fmla="*/ 4534 h 30228"/>
                <a:gd name="connsiteX5" fmla="*/ 15259 w 30518"/>
                <a:gd name="connsiteY5" fmla="*/ 0 h 30228"/>
                <a:gd name="connsiteX6" fmla="*/ 25941 w 30518"/>
                <a:gd name="connsiteY6" fmla="*/ 4534 h 30228"/>
                <a:gd name="connsiteX7" fmla="*/ 30519 w 30518"/>
                <a:gd name="connsiteY7" fmla="*/ 15114 h 30228"/>
                <a:gd name="connsiteX8" fmla="*/ 25941 w 30518"/>
                <a:gd name="connsiteY8" fmla="*/ 25694 h 30228"/>
                <a:gd name="connsiteX9" fmla="*/ 18311 w 30518"/>
                <a:gd name="connsiteY9" fmla="*/ 9069 h 30228"/>
                <a:gd name="connsiteX10" fmla="*/ 14751 w 30518"/>
                <a:gd name="connsiteY10" fmla="*/ 8565 h 30228"/>
                <a:gd name="connsiteX11" fmla="*/ 12208 w 30518"/>
                <a:gd name="connsiteY11" fmla="*/ 8565 h 30228"/>
                <a:gd name="connsiteX12" fmla="*/ 12208 w 30518"/>
                <a:gd name="connsiteY12" fmla="*/ 14610 h 30228"/>
                <a:gd name="connsiteX13" fmla="*/ 14751 w 30518"/>
                <a:gd name="connsiteY13" fmla="*/ 14610 h 30228"/>
                <a:gd name="connsiteX14" fmla="*/ 17294 w 30518"/>
                <a:gd name="connsiteY14" fmla="*/ 14107 h 30228"/>
                <a:gd name="connsiteX15" fmla="*/ 18820 w 30518"/>
                <a:gd name="connsiteY15" fmla="*/ 11588 h 30228"/>
                <a:gd name="connsiteX16" fmla="*/ 18311 w 30518"/>
                <a:gd name="connsiteY16" fmla="*/ 9069 h 30228"/>
                <a:gd name="connsiteX17" fmla="*/ 15259 w 30518"/>
                <a:gd name="connsiteY17" fmla="*/ 6549 h 30228"/>
                <a:gd name="connsiteX18" fmla="*/ 19837 w 30518"/>
                <a:gd name="connsiteY18" fmla="*/ 7053 h 30228"/>
                <a:gd name="connsiteX19" fmla="*/ 22380 w 30518"/>
                <a:gd name="connsiteY19" fmla="*/ 11084 h 30228"/>
                <a:gd name="connsiteX20" fmla="*/ 20855 w 30518"/>
                <a:gd name="connsiteY20" fmla="*/ 14107 h 30228"/>
                <a:gd name="connsiteX21" fmla="*/ 18311 w 30518"/>
                <a:gd name="connsiteY21" fmla="*/ 15114 h 30228"/>
                <a:gd name="connsiteX22" fmla="*/ 21363 w 30518"/>
                <a:gd name="connsiteY22" fmla="*/ 16626 h 30228"/>
                <a:gd name="connsiteX23" fmla="*/ 22380 w 30518"/>
                <a:gd name="connsiteY23" fmla="*/ 19145 h 30228"/>
                <a:gd name="connsiteX24" fmla="*/ 22380 w 30518"/>
                <a:gd name="connsiteY24" fmla="*/ 20152 h 30228"/>
                <a:gd name="connsiteX25" fmla="*/ 22380 w 30518"/>
                <a:gd name="connsiteY25" fmla="*/ 21160 h 30228"/>
                <a:gd name="connsiteX26" fmla="*/ 22380 w 30518"/>
                <a:gd name="connsiteY26" fmla="*/ 22167 h 30228"/>
                <a:gd name="connsiteX27" fmla="*/ 19837 w 30518"/>
                <a:gd name="connsiteY27" fmla="*/ 22167 h 30228"/>
                <a:gd name="connsiteX28" fmla="*/ 19837 w 30518"/>
                <a:gd name="connsiteY28" fmla="*/ 21160 h 30228"/>
                <a:gd name="connsiteX29" fmla="*/ 19837 w 30518"/>
                <a:gd name="connsiteY29" fmla="*/ 19648 h 30228"/>
                <a:gd name="connsiteX30" fmla="*/ 18311 w 30518"/>
                <a:gd name="connsiteY30" fmla="*/ 16122 h 30228"/>
                <a:gd name="connsiteX31" fmla="*/ 15259 w 30518"/>
                <a:gd name="connsiteY31" fmla="*/ 15618 h 30228"/>
                <a:gd name="connsiteX32" fmla="*/ 12716 w 30518"/>
                <a:gd name="connsiteY32" fmla="*/ 15618 h 30228"/>
                <a:gd name="connsiteX33" fmla="*/ 12716 w 30518"/>
                <a:gd name="connsiteY33" fmla="*/ 22167 h 30228"/>
                <a:gd name="connsiteX34" fmla="*/ 9664 w 30518"/>
                <a:gd name="connsiteY34" fmla="*/ 22167 h 30228"/>
                <a:gd name="connsiteX35" fmla="*/ 9664 w 30518"/>
                <a:gd name="connsiteY35" fmla="*/ 5542 h 30228"/>
                <a:gd name="connsiteX36" fmla="*/ 15259 w 30518"/>
                <a:gd name="connsiteY36" fmla="*/ 5542 h 30228"/>
                <a:gd name="connsiteX37" fmla="*/ 6104 w 30518"/>
                <a:gd name="connsiteY37" fmla="*/ 6046 h 30228"/>
                <a:gd name="connsiteX38" fmla="*/ 2543 w 30518"/>
                <a:gd name="connsiteY38" fmla="*/ 15114 h 30228"/>
                <a:gd name="connsiteX39" fmla="*/ 6104 w 30518"/>
                <a:gd name="connsiteY39" fmla="*/ 24183 h 30228"/>
                <a:gd name="connsiteX40" fmla="*/ 15259 w 30518"/>
                <a:gd name="connsiteY40" fmla="*/ 28213 h 30228"/>
                <a:gd name="connsiteX41" fmla="*/ 24415 w 30518"/>
                <a:gd name="connsiteY41" fmla="*/ 24183 h 30228"/>
                <a:gd name="connsiteX42" fmla="*/ 27976 w 30518"/>
                <a:gd name="connsiteY42" fmla="*/ 15114 h 30228"/>
                <a:gd name="connsiteX43" fmla="*/ 24415 w 30518"/>
                <a:gd name="connsiteY43" fmla="*/ 6046 h 30228"/>
                <a:gd name="connsiteX44" fmla="*/ 15259 w 30518"/>
                <a:gd name="connsiteY44" fmla="*/ 2015 h 30228"/>
                <a:gd name="connsiteX45" fmla="*/ 6104 w 30518"/>
                <a:gd name="connsiteY45" fmla="*/ 6046 h 30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518" h="30228">
                  <a:moveTo>
                    <a:pt x="25941" y="25694"/>
                  </a:moveTo>
                  <a:cubicBezTo>
                    <a:pt x="22889" y="28717"/>
                    <a:pt x="19329" y="30228"/>
                    <a:pt x="15259" y="30228"/>
                  </a:cubicBezTo>
                  <a:cubicBezTo>
                    <a:pt x="11190" y="30228"/>
                    <a:pt x="7630" y="28717"/>
                    <a:pt x="4578" y="25694"/>
                  </a:cubicBezTo>
                  <a:cubicBezTo>
                    <a:pt x="1526" y="22671"/>
                    <a:pt x="0" y="19145"/>
                    <a:pt x="0" y="15114"/>
                  </a:cubicBezTo>
                  <a:cubicBezTo>
                    <a:pt x="0" y="11084"/>
                    <a:pt x="1526" y="7557"/>
                    <a:pt x="4578" y="4534"/>
                  </a:cubicBezTo>
                  <a:cubicBezTo>
                    <a:pt x="7630" y="1511"/>
                    <a:pt x="11190" y="0"/>
                    <a:pt x="15259" y="0"/>
                  </a:cubicBezTo>
                  <a:cubicBezTo>
                    <a:pt x="19329" y="0"/>
                    <a:pt x="22889" y="1511"/>
                    <a:pt x="25941" y="4534"/>
                  </a:cubicBezTo>
                  <a:cubicBezTo>
                    <a:pt x="28993" y="7557"/>
                    <a:pt x="30519" y="11084"/>
                    <a:pt x="30519" y="15114"/>
                  </a:cubicBezTo>
                  <a:cubicBezTo>
                    <a:pt x="30519" y="19145"/>
                    <a:pt x="28993" y="22671"/>
                    <a:pt x="25941" y="25694"/>
                  </a:cubicBezTo>
                  <a:close/>
                  <a:moveTo>
                    <a:pt x="18311" y="9069"/>
                  </a:moveTo>
                  <a:cubicBezTo>
                    <a:pt x="17803" y="8565"/>
                    <a:pt x="16277" y="8565"/>
                    <a:pt x="14751" y="8565"/>
                  </a:cubicBezTo>
                  <a:lnTo>
                    <a:pt x="12208" y="8565"/>
                  </a:lnTo>
                  <a:lnTo>
                    <a:pt x="12208" y="14610"/>
                  </a:lnTo>
                  <a:lnTo>
                    <a:pt x="14751" y="14610"/>
                  </a:lnTo>
                  <a:cubicBezTo>
                    <a:pt x="15768" y="14610"/>
                    <a:pt x="16785" y="14610"/>
                    <a:pt x="17294" y="14107"/>
                  </a:cubicBezTo>
                  <a:cubicBezTo>
                    <a:pt x="18311" y="13603"/>
                    <a:pt x="18820" y="12595"/>
                    <a:pt x="18820" y="11588"/>
                  </a:cubicBezTo>
                  <a:cubicBezTo>
                    <a:pt x="19329" y="10580"/>
                    <a:pt x="18820" y="9572"/>
                    <a:pt x="18311" y="9069"/>
                  </a:cubicBezTo>
                  <a:close/>
                  <a:moveTo>
                    <a:pt x="15259" y="6549"/>
                  </a:moveTo>
                  <a:cubicBezTo>
                    <a:pt x="17294" y="6549"/>
                    <a:pt x="18820" y="6549"/>
                    <a:pt x="19837" y="7053"/>
                  </a:cubicBezTo>
                  <a:cubicBezTo>
                    <a:pt x="21363" y="7557"/>
                    <a:pt x="22380" y="9069"/>
                    <a:pt x="22380" y="11084"/>
                  </a:cubicBezTo>
                  <a:cubicBezTo>
                    <a:pt x="22380" y="12595"/>
                    <a:pt x="21872" y="13603"/>
                    <a:pt x="20855" y="14107"/>
                  </a:cubicBezTo>
                  <a:cubicBezTo>
                    <a:pt x="20346" y="14610"/>
                    <a:pt x="19329" y="14610"/>
                    <a:pt x="18311" y="15114"/>
                  </a:cubicBezTo>
                  <a:cubicBezTo>
                    <a:pt x="19837" y="15114"/>
                    <a:pt x="20346" y="15618"/>
                    <a:pt x="21363" y="16626"/>
                  </a:cubicBezTo>
                  <a:cubicBezTo>
                    <a:pt x="21872" y="17633"/>
                    <a:pt x="22380" y="18137"/>
                    <a:pt x="22380" y="19145"/>
                  </a:cubicBezTo>
                  <a:lnTo>
                    <a:pt x="22380" y="20152"/>
                  </a:lnTo>
                  <a:lnTo>
                    <a:pt x="22380" y="21160"/>
                  </a:lnTo>
                  <a:cubicBezTo>
                    <a:pt x="22380" y="21664"/>
                    <a:pt x="22380" y="21664"/>
                    <a:pt x="22380" y="22167"/>
                  </a:cubicBezTo>
                  <a:lnTo>
                    <a:pt x="19837" y="22167"/>
                  </a:lnTo>
                  <a:lnTo>
                    <a:pt x="19837" y="21160"/>
                  </a:lnTo>
                  <a:lnTo>
                    <a:pt x="19837" y="19648"/>
                  </a:lnTo>
                  <a:cubicBezTo>
                    <a:pt x="19837" y="17633"/>
                    <a:pt x="19329" y="16626"/>
                    <a:pt x="18311" y="16122"/>
                  </a:cubicBezTo>
                  <a:cubicBezTo>
                    <a:pt x="17803" y="15618"/>
                    <a:pt x="16785" y="15618"/>
                    <a:pt x="15259" y="15618"/>
                  </a:cubicBezTo>
                  <a:lnTo>
                    <a:pt x="12716" y="15618"/>
                  </a:lnTo>
                  <a:lnTo>
                    <a:pt x="12716" y="22167"/>
                  </a:lnTo>
                  <a:lnTo>
                    <a:pt x="9664" y="22167"/>
                  </a:lnTo>
                  <a:lnTo>
                    <a:pt x="9664" y="5542"/>
                  </a:lnTo>
                  <a:lnTo>
                    <a:pt x="15259" y="5542"/>
                  </a:lnTo>
                  <a:close/>
                  <a:moveTo>
                    <a:pt x="6104" y="6046"/>
                  </a:moveTo>
                  <a:cubicBezTo>
                    <a:pt x="3560" y="8565"/>
                    <a:pt x="2543" y="11588"/>
                    <a:pt x="2543" y="15114"/>
                  </a:cubicBezTo>
                  <a:cubicBezTo>
                    <a:pt x="2543" y="18641"/>
                    <a:pt x="3560" y="21664"/>
                    <a:pt x="6104" y="24183"/>
                  </a:cubicBezTo>
                  <a:cubicBezTo>
                    <a:pt x="8647" y="26702"/>
                    <a:pt x="11699" y="28213"/>
                    <a:pt x="15259" y="28213"/>
                  </a:cubicBezTo>
                  <a:cubicBezTo>
                    <a:pt x="18820" y="28213"/>
                    <a:pt x="21872" y="26702"/>
                    <a:pt x="24415" y="24183"/>
                  </a:cubicBezTo>
                  <a:cubicBezTo>
                    <a:pt x="26958" y="21664"/>
                    <a:pt x="27976" y="18641"/>
                    <a:pt x="27976" y="15114"/>
                  </a:cubicBezTo>
                  <a:cubicBezTo>
                    <a:pt x="27976" y="11588"/>
                    <a:pt x="26958" y="8565"/>
                    <a:pt x="24415" y="6046"/>
                  </a:cubicBezTo>
                  <a:cubicBezTo>
                    <a:pt x="21872" y="3527"/>
                    <a:pt x="18820" y="2015"/>
                    <a:pt x="15259" y="2015"/>
                  </a:cubicBezTo>
                  <a:cubicBezTo>
                    <a:pt x="11699" y="2015"/>
                    <a:pt x="8647" y="3527"/>
                    <a:pt x="6104" y="6046"/>
                  </a:cubicBezTo>
                  <a:close/>
                </a:path>
              </a:pathLst>
            </a:custGeom>
            <a:solidFill>
              <a:srgbClr val="231F20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C837D78-BCB7-BB16-DF79-E7200FCDEDD1}"/>
                </a:ext>
              </a:extLst>
            </p:cNvPr>
            <p:cNvSpPr/>
            <p:nvPr/>
          </p:nvSpPr>
          <p:spPr>
            <a:xfrm>
              <a:off x="10662443" y="6411676"/>
              <a:ext cx="787385" cy="181873"/>
            </a:xfrm>
            <a:custGeom>
              <a:avLst/>
              <a:gdLst>
                <a:gd name="connsiteX0" fmla="*/ 744660 w 787385"/>
                <a:gd name="connsiteY0" fmla="*/ 146104 h 181873"/>
                <a:gd name="connsiteX1" fmla="*/ 667854 w 787385"/>
                <a:gd name="connsiteY1" fmla="*/ 146104 h 181873"/>
                <a:gd name="connsiteX2" fmla="*/ 654120 w 787385"/>
                <a:gd name="connsiteY2" fmla="*/ 132501 h 181873"/>
                <a:gd name="connsiteX3" fmla="*/ 667854 w 787385"/>
                <a:gd name="connsiteY3" fmla="*/ 118898 h 181873"/>
                <a:gd name="connsiteX4" fmla="*/ 744660 w 787385"/>
                <a:gd name="connsiteY4" fmla="*/ 118898 h 181873"/>
                <a:gd name="connsiteX5" fmla="*/ 744660 w 787385"/>
                <a:gd name="connsiteY5" fmla="*/ 146104 h 181873"/>
                <a:gd name="connsiteX6" fmla="*/ 744660 w 787385"/>
                <a:gd name="connsiteY6" fmla="*/ 84136 h 181873"/>
                <a:gd name="connsiteX7" fmla="*/ 665819 w 787385"/>
                <a:gd name="connsiteY7" fmla="*/ 84136 h 181873"/>
                <a:gd name="connsiteX8" fmla="*/ 616989 w 787385"/>
                <a:gd name="connsiteY8" fmla="*/ 132501 h 181873"/>
                <a:gd name="connsiteX9" fmla="*/ 665819 w 787385"/>
                <a:gd name="connsiteY9" fmla="*/ 180866 h 181873"/>
                <a:gd name="connsiteX10" fmla="*/ 744660 w 787385"/>
                <a:gd name="connsiteY10" fmla="*/ 180866 h 181873"/>
                <a:gd name="connsiteX11" fmla="*/ 787386 w 787385"/>
                <a:gd name="connsiteY11" fmla="*/ 180866 h 181873"/>
                <a:gd name="connsiteX12" fmla="*/ 787386 w 787385"/>
                <a:gd name="connsiteY12" fmla="*/ 42320 h 181873"/>
                <a:gd name="connsiteX13" fmla="*/ 764497 w 787385"/>
                <a:gd name="connsiteY13" fmla="*/ 19648 h 181873"/>
                <a:gd name="connsiteX14" fmla="*/ 624110 w 787385"/>
                <a:gd name="connsiteY14" fmla="*/ 19648 h 181873"/>
                <a:gd name="connsiteX15" fmla="*/ 624110 w 787385"/>
                <a:gd name="connsiteY15" fmla="*/ 56930 h 181873"/>
                <a:gd name="connsiteX16" fmla="*/ 736013 w 787385"/>
                <a:gd name="connsiteY16" fmla="*/ 56930 h 181873"/>
                <a:gd name="connsiteX17" fmla="*/ 744151 w 787385"/>
                <a:gd name="connsiteY17" fmla="*/ 64487 h 181873"/>
                <a:gd name="connsiteX18" fmla="*/ 744660 w 787385"/>
                <a:gd name="connsiteY18" fmla="*/ 84136 h 181873"/>
                <a:gd name="connsiteX19" fmla="*/ 557477 w 787385"/>
                <a:gd name="connsiteY19" fmla="*/ 56930 h 181873"/>
                <a:gd name="connsiteX20" fmla="*/ 557477 w 787385"/>
                <a:gd name="connsiteY20" fmla="*/ 136531 h 181873"/>
                <a:gd name="connsiteX21" fmla="*/ 565107 w 787385"/>
                <a:gd name="connsiteY21" fmla="*/ 144088 h 181873"/>
                <a:gd name="connsiteX22" fmla="*/ 609868 w 787385"/>
                <a:gd name="connsiteY22" fmla="*/ 144088 h 181873"/>
                <a:gd name="connsiteX23" fmla="*/ 609868 w 787385"/>
                <a:gd name="connsiteY23" fmla="*/ 181370 h 181873"/>
                <a:gd name="connsiteX24" fmla="*/ 537640 w 787385"/>
                <a:gd name="connsiteY24" fmla="*/ 181370 h 181873"/>
                <a:gd name="connsiteX25" fmla="*/ 514751 w 787385"/>
                <a:gd name="connsiteY25" fmla="*/ 158699 h 181873"/>
                <a:gd name="connsiteX26" fmla="*/ 514751 w 787385"/>
                <a:gd name="connsiteY26" fmla="*/ 0 h 181873"/>
                <a:gd name="connsiteX27" fmla="*/ 557477 w 787385"/>
                <a:gd name="connsiteY27" fmla="*/ 0 h 181873"/>
                <a:gd name="connsiteX28" fmla="*/ 557477 w 787385"/>
                <a:gd name="connsiteY28" fmla="*/ 20152 h 181873"/>
                <a:gd name="connsiteX29" fmla="*/ 609359 w 787385"/>
                <a:gd name="connsiteY29" fmla="*/ 20152 h 181873"/>
                <a:gd name="connsiteX30" fmla="*/ 609359 w 787385"/>
                <a:gd name="connsiteY30" fmla="*/ 57434 h 181873"/>
                <a:gd name="connsiteX31" fmla="*/ 557477 w 787385"/>
                <a:gd name="connsiteY31" fmla="*/ 56930 h 181873"/>
                <a:gd name="connsiteX32" fmla="*/ 353001 w 787385"/>
                <a:gd name="connsiteY32" fmla="*/ 146104 h 181873"/>
                <a:gd name="connsiteX33" fmla="*/ 276195 w 787385"/>
                <a:gd name="connsiteY33" fmla="*/ 146104 h 181873"/>
                <a:gd name="connsiteX34" fmla="*/ 262462 w 787385"/>
                <a:gd name="connsiteY34" fmla="*/ 132501 h 181873"/>
                <a:gd name="connsiteX35" fmla="*/ 276195 w 787385"/>
                <a:gd name="connsiteY35" fmla="*/ 118898 h 181873"/>
                <a:gd name="connsiteX36" fmla="*/ 353001 w 787385"/>
                <a:gd name="connsiteY36" fmla="*/ 118898 h 181873"/>
                <a:gd name="connsiteX37" fmla="*/ 353001 w 787385"/>
                <a:gd name="connsiteY37" fmla="*/ 146104 h 181873"/>
                <a:gd name="connsiteX38" fmla="*/ 353001 w 787385"/>
                <a:gd name="connsiteY38" fmla="*/ 84136 h 181873"/>
                <a:gd name="connsiteX39" fmla="*/ 274161 w 787385"/>
                <a:gd name="connsiteY39" fmla="*/ 84136 h 181873"/>
                <a:gd name="connsiteX40" fmla="*/ 225331 w 787385"/>
                <a:gd name="connsiteY40" fmla="*/ 132501 h 181873"/>
                <a:gd name="connsiteX41" fmla="*/ 274161 w 787385"/>
                <a:gd name="connsiteY41" fmla="*/ 180866 h 181873"/>
                <a:gd name="connsiteX42" fmla="*/ 353001 w 787385"/>
                <a:gd name="connsiteY42" fmla="*/ 180866 h 181873"/>
                <a:gd name="connsiteX43" fmla="*/ 395728 w 787385"/>
                <a:gd name="connsiteY43" fmla="*/ 180866 h 181873"/>
                <a:gd name="connsiteX44" fmla="*/ 395728 w 787385"/>
                <a:gd name="connsiteY44" fmla="*/ 42320 h 181873"/>
                <a:gd name="connsiteX45" fmla="*/ 372838 w 787385"/>
                <a:gd name="connsiteY45" fmla="*/ 19648 h 181873"/>
                <a:gd name="connsiteX46" fmla="*/ 232960 w 787385"/>
                <a:gd name="connsiteY46" fmla="*/ 19648 h 181873"/>
                <a:gd name="connsiteX47" fmla="*/ 232960 w 787385"/>
                <a:gd name="connsiteY47" fmla="*/ 56930 h 181873"/>
                <a:gd name="connsiteX48" fmla="*/ 344863 w 787385"/>
                <a:gd name="connsiteY48" fmla="*/ 56930 h 181873"/>
                <a:gd name="connsiteX49" fmla="*/ 353001 w 787385"/>
                <a:gd name="connsiteY49" fmla="*/ 64487 h 181873"/>
                <a:gd name="connsiteX50" fmla="*/ 353001 w 787385"/>
                <a:gd name="connsiteY50" fmla="*/ 84136 h 181873"/>
                <a:gd name="connsiteX51" fmla="*/ 107833 w 787385"/>
                <a:gd name="connsiteY51" fmla="*/ 181370 h 181873"/>
                <a:gd name="connsiteX52" fmla="*/ 132248 w 787385"/>
                <a:gd name="connsiteY52" fmla="*/ 181370 h 181873"/>
                <a:gd name="connsiteX53" fmla="*/ 132248 w 787385"/>
                <a:gd name="connsiteY53" fmla="*/ 65999 h 181873"/>
                <a:gd name="connsiteX54" fmla="*/ 141404 w 787385"/>
                <a:gd name="connsiteY54" fmla="*/ 56930 h 181873"/>
                <a:gd name="connsiteX55" fmla="*/ 163784 w 787385"/>
                <a:gd name="connsiteY55" fmla="*/ 56930 h 181873"/>
                <a:gd name="connsiteX56" fmla="*/ 172940 w 787385"/>
                <a:gd name="connsiteY56" fmla="*/ 65999 h 181873"/>
                <a:gd name="connsiteX57" fmla="*/ 172940 w 787385"/>
                <a:gd name="connsiteY57" fmla="*/ 181370 h 181873"/>
                <a:gd name="connsiteX58" fmla="*/ 215666 w 787385"/>
                <a:gd name="connsiteY58" fmla="*/ 181370 h 181873"/>
                <a:gd name="connsiteX59" fmla="*/ 215666 w 787385"/>
                <a:gd name="connsiteY59" fmla="*/ 42320 h 181873"/>
                <a:gd name="connsiteX60" fmla="*/ 192777 w 787385"/>
                <a:gd name="connsiteY60" fmla="*/ 19648 h 181873"/>
                <a:gd name="connsiteX61" fmla="*/ 131231 w 787385"/>
                <a:gd name="connsiteY61" fmla="*/ 19648 h 181873"/>
                <a:gd name="connsiteX62" fmla="*/ 108342 w 787385"/>
                <a:gd name="connsiteY62" fmla="*/ 42320 h 181873"/>
                <a:gd name="connsiteX63" fmla="*/ 85453 w 787385"/>
                <a:gd name="connsiteY63" fmla="*/ 19648 h 181873"/>
                <a:gd name="connsiteX64" fmla="*/ 22889 w 787385"/>
                <a:gd name="connsiteY64" fmla="*/ 19648 h 181873"/>
                <a:gd name="connsiteX65" fmla="*/ 0 w 787385"/>
                <a:gd name="connsiteY65" fmla="*/ 42320 h 181873"/>
                <a:gd name="connsiteX66" fmla="*/ 0 w 787385"/>
                <a:gd name="connsiteY66" fmla="*/ 181874 h 181873"/>
                <a:gd name="connsiteX67" fmla="*/ 42726 w 787385"/>
                <a:gd name="connsiteY67" fmla="*/ 181874 h 181873"/>
                <a:gd name="connsiteX68" fmla="*/ 42726 w 787385"/>
                <a:gd name="connsiteY68" fmla="*/ 66502 h 181873"/>
                <a:gd name="connsiteX69" fmla="*/ 51882 w 787385"/>
                <a:gd name="connsiteY69" fmla="*/ 57434 h 181873"/>
                <a:gd name="connsiteX70" fmla="*/ 74262 w 787385"/>
                <a:gd name="connsiteY70" fmla="*/ 57434 h 181873"/>
                <a:gd name="connsiteX71" fmla="*/ 83418 w 787385"/>
                <a:gd name="connsiteY71" fmla="*/ 66502 h 181873"/>
                <a:gd name="connsiteX72" fmla="*/ 83418 w 787385"/>
                <a:gd name="connsiteY72" fmla="*/ 181874 h 181873"/>
                <a:gd name="connsiteX73" fmla="*/ 107833 w 787385"/>
                <a:gd name="connsiteY73" fmla="*/ 181874 h 181873"/>
                <a:gd name="connsiteX74" fmla="*/ 459309 w 787385"/>
                <a:gd name="connsiteY74" fmla="*/ 56930 h 181873"/>
                <a:gd name="connsiteX75" fmla="*/ 503052 w 787385"/>
                <a:gd name="connsiteY75" fmla="*/ 56930 h 181873"/>
                <a:gd name="connsiteX76" fmla="*/ 503052 w 787385"/>
                <a:gd name="connsiteY76" fmla="*/ 19648 h 181873"/>
                <a:gd name="connsiteX77" fmla="*/ 431333 w 787385"/>
                <a:gd name="connsiteY77" fmla="*/ 19648 h 181873"/>
                <a:gd name="connsiteX78" fmla="*/ 408444 w 787385"/>
                <a:gd name="connsiteY78" fmla="*/ 42320 h 181873"/>
                <a:gd name="connsiteX79" fmla="*/ 408444 w 787385"/>
                <a:gd name="connsiteY79" fmla="*/ 181874 h 181873"/>
                <a:gd name="connsiteX80" fmla="*/ 451170 w 787385"/>
                <a:gd name="connsiteY80" fmla="*/ 181874 h 181873"/>
                <a:gd name="connsiteX81" fmla="*/ 451170 w 787385"/>
                <a:gd name="connsiteY81" fmla="*/ 64487 h 181873"/>
                <a:gd name="connsiteX82" fmla="*/ 459309 w 787385"/>
                <a:gd name="connsiteY82" fmla="*/ 56930 h 181873"/>
                <a:gd name="connsiteX83" fmla="*/ 459309 w 787385"/>
                <a:gd name="connsiteY83" fmla="*/ 56930 h 18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787385" h="181873">
                  <a:moveTo>
                    <a:pt x="744660" y="146104"/>
                  </a:moveTo>
                  <a:lnTo>
                    <a:pt x="667854" y="146104"/>
                  </a:lnTo>
                  <a:cubicBezTo>
                    <a:pt x="660224" y="146104"/>
                    <a:pt x="654120" y="140058"/>
                    <a:pt x="654120" y="132501"/>
                  </a:cubicBezTo>
                  <a:cubicBezTo>
                    <a:pt x="654120" y="124944"/>
                    <a:pt x="660224" y="118898"/>
                    <a:pt x="667854" y="118898"/>
                  </a:cubicBezTo>
                  <a:lnTo>
                    <a:pt x="744660" y="118898"/>
                  </a:lnTo>
                  <a:lnTo>
                    <a:pt x="744660" y="146104"/>
                  </a:lnTo>
                  <a:close/>
                  <a:moveTo>
                    <a:pt x="744660" y="84136"/>
                  </a:moveTo>
                  <a:lnTo>
                    <a:pt x="665819" y="84136"/>
                  </a:lnTo>
                  <a:cubicBezTo>
                    <a:pt x="638861" y="84136"/>
                    <a:pt x="616989" y="105799"/>
                    <a:pt x="616989" y="132501"/>
                  </a:cubicBezTo>
                  <a:cubicBezTo>
                    <a:pt x="616989" y="159203"/>
                    <a:pt x="638861" y="180866"/>
                    <a:pt x="665819" y="180866"/>
                  </a:cubicBezTo>
                  <a:lnTo>
                    <a:pt x="744660" y="180866"/>
                  </a:lnTo>
                  <a:lnTo>
                    <a:pt x="787386" y="180866"/>
                  </a:lnTo>
                  <a:lnTo>
                    <a:pt x="787386" y="42320"/>
                  </a:lnTo>
                  <a:cubicBezTo>
                    <a:pt x="787386" y="29725"/>
                    <a:pt x="777213" y="19648"/>
                    <a:pt x="764497" y="19648"/>
                  </a:cubicBezTo>
                  <a:lnTo>
                    <a:pt x="624110" y="19648"/>
                  </a:lnTo>
                  <a:lnTo>
                    <a:pt x="624110" y="56930"/>
                  </a:lnTo>
                  <a:lnTo>
                    <a:pt x="736013" y="56930"/>
                  </a:lnTo>
                  <a:cubicBezTo>
                    <a:pt x="740590" y="56930"/>
                    <a:pt x="744151" y="60457"/>
                    <a:pt x="744151" y="64487"/>
                  </a:cubicBezTo>
                  <a:lnTo>
                    <a:pt x="744660" y="84136"/>
                  </a:lnTo>
                  <a:close/>
                  <a:moveTo>
                    <a:pt x="557477" y="56930"/>
                  </a:moveTo>
                  <a:lnTo>
                    <a:pt x="557477" y="136531"/>
                  </a:lnTo>
                  <a:cubicBezTo>
                    <a:pt x="557477" y="140562"/>
                    <a:pt x="561038" y="144088"/>
                    <a:pt x="565107" y="144088"/>
                  </a:cubicBezTo>
                  <a:lnTo>
                    <a:pt x="609868" y="144088"/>
                  </a:lnTo>
                  <a:lnTo>
                    <a:pt x="609868" y="181370"/>
                  </a:lnTo>
                  <a:lnTo>
                    <a:pt x="537640" y="181370"/>
                  </a:lnTo>
                  <a:cubicBezTo>
                    <a:pt x="524924" y="181370"/>
                    <a:pt x="514751" y="171294"/>
                    <a:pt x="514751" y="158699"/>
                  </a:cubicBezTo>
                  <a:lnTo>
                    <a:pt x="514751" y="0"/>
                  </a:lnTo>
                  <a:lnTo>
                    <a:pt x="557477" y="0"/>
                  </a:lnTo>
                  <a:lnTo>
                    <a:pt x="557477" y="20152"/>
                  </a:lnTo>
                  <a:lnTo>
                    <a:pt x="609359" y="20152"/>
                  </a:lnTo>
                  <a:lnTo>
                    <a:pt x="609359" y="57434"/>
                  </a:lnTo>
                  <a:lnTo>
                    <a:pt x="557477" y="56930"/>
                  </a:lnTo>
                  <a:close/>
                  <a:moveTo>
                    <a:pt x="353001" y="146104"/>
                  </a:moveTo>
                  <a:lnTo>
                    <a:pt x="276195" y="146104"/>
                  </a:lnTo>
                  <a:cubicBezTo>
                    <a:pt x="268566" y="146104"/>
                    <a:pt x="262462" y="140058"/>
                    <a:pt x="262462" y="132501"/>
                  </a:cubicBezTo>
                  <a:cubicBezTo>
                    <a:pt x="262462" y="124944"/>
                    <a:pt x="268566" y="118898"/>
                    <a:pt x="276195" y="118898"/>
                  </a:cubicBezTo>
                  <a:lnTo>
                    <a:pt x="353001" y="118898"/>
                  </a:lnTo>
                  <a:lnTo>
                    <a:pt x="353001" y="146104"/>
                  </a:lnTo>
                  <a:close/>
                  <a:moveTo>
                    <a:pt x="353001" y="84136"/>
                  </a:moveTo>
                  <a:lnTo>
                    <a:pt x="274161" y="84136"/>
                  </a:lnTo>
                  <a:cubicBezTo>
                    <a:pt x="247203" y="84136"/>
                    <a:pt x="225331" y="105799"/>
                    <a:pt x="225331" y="132501"/>
                  </a:cubicBezTo>
                  <a:cubicBezTo>
                    <a:pt x="225331" y="159203"/>
                    <a:pt x="247203" y="180866"/>
                    <a:pt x="274161" y="180866"/>
                  </a:cubicBezTo>
                  <a:lnTo>
                    <a:pt x="353001" y="180866"/>
                  </a:lnTo>
                  <a:lnTo>
                    <a:pt x="395728" y="180866"/>
                  </a:lnTo>
                  <a:lnTo>
                    <a:pt x="395728" y="42320"/>
                  </a:lnTo>
                  <a:cubicBezTo>
                    <a:pt x="395728" y="29725"/>
                    <a:pt x="385555" y="19648"/>
                    <a:pt x="372838" y="19648"/>
                  </a:cubicBezTo>
                  <a:lnTo>
                    <a:pt x="232960" y="19648"/>
                  </a:lnTo>
                  <a:lnTo>
                    <a:pt x="232960" y="56930"/>
                  </a:lnTo>
                  <a:lnTo>
                    <a:pt x="344863" y="56930"/>
                  </a:lnTo>
                  <a:cubicBezTo>
                    <a:pt x="349441" y="56930"/>
                    <a:pt x="353001" y="60457"/>
                    <a:pt x="353001" y="64487"/>
                  </a:cubicBezTo>
                  <a:lnTo>
                    <a:pt x="353001" y="84136"/>
                  </a:lnTo>
                  <a:close/>
                  <a:moveTo>
                    <a:pt x="107833" y="181370"/>
                  </a:moveTo>
                  <a:lnTo>
                    <a:pt x="132248" y="181370"/>
                  </a:lnTo>
                  <a:lnTo>
                    <a:pt x="132248" y="65999"/>
                  </a:lnTo>
                  <a:cubicBezTo>
                    <a:pt x="132248" y="60961"/>
                    <a:pt x="136317" y="56930"/>
                    <a:pt x="141404" y="56930"/>
                  </a:cubicBezTo>
                  <a:lnTo>
                    <a:pt x="163784" y="56930"/>
                  </a:lnTo>
                  <a:cubicBezTo>
                    <a:pt x="168871" y="56930"/>
                    <a:pt x="172940" y="60961"/>
                    <a:pt x="172940" y="65999"/>
                  </a:cubicBezTo>
                  <a:lnTo>
                    <a:pt x="172940" y="181370"/>
                  </a:lnTo>
                  <a:lnTo>
                    <a:pt x="215666" y="181370"/>
                  </a:lnTo>
                  <a:lnTo>
                    <a:pt x="215666" y="42320"/>
                  </a:lnTo>
                  <a:cubicBezTo>
                    <a:pt x="215666" y="29725"/>
                    <a:pt x="205493" y="19648"/>
                    <a:pt x="192777" y="19648"/>
                  </a:cubicBezTo>
                  <a:lnTo>
                    <a:pt x="131231" y="19648"/>
                  </a:lnTo>
                  <a:cubicBezTo>
                    <a:pt x="118515" y="19648"/>
                    <a:pt x="108342" y="29725"/>
                    <a:pt x="108342" y="42320"/>
                  </a:cubicBezTo>
                  <a:cubicBezTo>
                    <a:pt x="108342" y="29725"/>
                    <a:pt x="97660" y="19648"/>
                    <a:pt x="85453" y="19648"/>
                  </a:cubicBezTo>
                  <a:lnTo>
                    <a:pt x="22889" y="19648"/>
                  </a:lnTo>
                  <a:cubicBezTo>
                    <a:pt x="10173" y="19648"/>
                    <a:pt x="0" y="29725"/>
                    <a:pt x="0" y="42320"/>
                  </a:cubicBezTo>
                  <a:lnTo>
                    <a:pt x="0" y="181874"/>
                  </a:lnTo>
                  <a:lnTo>
                    <a:pt x="42726" y="181874"/>
                  </a:lnTo>
                  <a:lnTo>
                    <a:pt x="42726" y="66502"/>
                  </a:lnTo>
                  <a:cubicBezTo>
                    <a:pt x="42726" y="61464"/>
                    <a:pt x="46796" y="57434"/>
                    <a:pt x="51882" y="57434"/>
                  </a:cubicBezTo>
                  <a:lnTo>
                    <a:pt x="74262" y="57434"/>
                  </a:lnTo>
                  <a:cubicBezTo>
                    <a:pt x="79349" y="57434"/>
                    <a:pt x="83418" y="61464"/>
                    <a:pt x="83418" y="66502"/>
                  </a:cubicBezTo>
                  <a:lnTo>
                    <a:pt x="83418" y="181874"/>
                  </a:lnTo>
                  <a:lnTo>
                    <a:pt x="107833" y="181874"/>
                  </a:lnTo>
                  <a:close/>
                  <a:moveTo>
                    <a:pt x="459309" y="56930"/>
                  </a:moveTo>
                  <a:lnTo>
                    <a:pt x="503052" y="56930"/>
                  </a:lnTo>
                  <a:lnTo>
                    <a:pt x="503052" y="19648"/>
                  </a:lnTo>
                  <a:lnTo>
                    <a:pt x="431333" y="19648"/>
                  </a:lnTo>
                  <a:cubicBezTo>
                    <a:pt x="418617" y="19648"/>
                    <a:pt x="408444" y="29725"/>
                    <a:pt x="408444" y="42320"/>
                  </a:cubicBezTo>
                  <a:lnTo>
                    <a:pt x="408444" y="181874"/>
                  </a:lnTo>
                  <a:lnTo>
                    <a:pt x="451170" y="181874"/>
                  </a:lnTo>
                  <a:lnTo>
                    <a:pt x="451170" y="64487"/>
                  </a:lnTo>
                  <a:cubicBezTo>
                    <a:pt x="451170" y="60457"/>
                    <a:pt x="454731" y="56930"/>
                    <a:pt x="459309" y="56930"/>
                  </a:cubicBezTo>
                  <a:lnTo>
                    <a:pt x="459309" y="56930"/>
                  </a:lnTo>
                  <a:close/>
                </a:path>
              </a:pathLst>
            </a:custGeom>
            <a:solidFill>
              <a:schemeClr val="bg1"/>
            </a:solidFill>
            <a:ln w="50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40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DFF5E-00DF-68DF-4B49-17C96AD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/>
              <a:t>How long to get from one end to the other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9584-CD4B-EC15-A985-EF7481CC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1700" dirty="0"/>
              <a:t>Factors that affect scheduled time</a:t>
            </a:r>
          </a:p>
          <a:p>
            <a:pPr lvl="1"/>
            <a:r>
              <a:rPr lang="en-US" sz="1700" dirty="0"/>
              <a:t>Traffic</a:t>
            </a:r>
          </a:p>
          <a:p>
            <a:pPr lvl="1"/>
            <a:r>
              <a:rPr lang="en-US" sz="1700" dirty="0"/>
              <a:t>Number of stops that are made</a:t>
            </a:r>
          </a:p>
          <a:p>
            <a:pPr lvl="1"/>
            <a:r>
              <a:rPr lang="en-US" sz="1700" dirty="0"/>
              <a:t>Number of passengers boarding</a:t>
            </a:r>
          </a:p>
          <a:p>
            <a:pPr lvl="1"/>
            <a:r>
              <a:rPr lang="en-US" sz="1700" dirty="0"/>
              <a:t>Countless other things (construction, traffic signals, development, etc.)</a:t>
            </a:r>
          </a:p>
          <a:p>
            <a:r>
              <a:rPr lang="en-US" sz="1700" dirty="0"/>
              <a:t>How long it takes varies throughout the day</a:t>
            </a:r>
          </a:p>
          <a:p>
            <a:pPr lvl="1"/>
            <a:r>
              <a:rPr lang="en-US" sz="1700" dirty="0"/>
              <a:t>We group this into bands of time (such as AM peak, midday, or late night)</a:t>
            </a:r>
          </a:p>
          <a:p>
            <a:pPr lvl="1"/>
            <a:r>
              <a:rPr lang="en-US" sz="1700" dirty="0"/>
              <a:t>Averages are used to determine the time that is used</a:t>
            </a:r>
          </a:p>
          <a:p>
            <a:pPr lvl="1"/>
            <a:r>
              <a:rPr lang="en-US" sz="1700" dirty="0"/>
              <a:t>Recovery is a function of how long it takes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F0984-5120-2B9A-FF5E-06E59D50F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020231"/>
            <a:ext cx="5458968" cy="48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DFF5E-00DF-68DF-4B49-17C96AD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Time to recover at the end of the line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9584-CD4B-EC15-A985-EF7481CC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Also known as layover time</a:t>
            </a:r>
          </a:p>
          <a:p>
            <a:r>
              <a:rPr lang="en-US" sz="2200"/>
              <a:t>Allows time to recover from delays</a:t>
            </a:r>
          </a:p>
          <a:p>
            <a:r>
              <a:rPr lang="en-US" sz="2200"/>
              <a:t>Allows the operator time to stretch and/or use the restroom</a:t>
            </a:r>
          </a:p>
        </p:txBody>
      </p:sp>
      <p:pic>
        <p:nvPicPr>
          <p:cNvPr id="7" name="Picture 6" descr="A bus parked on the side of a road&#10;&#10;Description automatically generated">
            <a:extLst>
              <a:ext uri="{FF2B5EF4-FFF2-40B4-BE49-F238E27FC236}">
                <a16:creationId xmlns:a16="http://schemas.microsoft.com/office/drawing/2014/main" id="{B1207F60-2BF9-EADC-A4AD-F7B3EC40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56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94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DFF5E-00DF-68DF-4B49-17C96ADE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/>
              <a:t>Pulling it all together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9584-CD4B-EC15-A985-EF7481CC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dirty="0"/>
              <a:t>When you add together the travel time and the recovery time in both directions then you can begin to schedule the service</a:t>
            </a:r>
          </a:p>
          <a:p>
            <a:pPr lvl="1"/>
            <a:r>
              <a:rPr lang="en-US" sz="2200" dirty="0"/>
              <a:t>A bus route is like a racetrack, buses do laps (round trips)</a:t>
            </a:r>
          </a:p>
          <a:p>
            <a:pPr lvl="1"/>
            <a:r>
              <a:rPr lang="en-US" sz="2200" dirty="0"/>
              <a:t>How long it takes to do a lap is the basis of all scheduling</a:t>
            </a:r>
          </a:p>
          <a:p>
            <a:pPr lvl="1"/>
            <a:r>
              <a:rPr lang="en-US" sz="2200" dirty="0"/>
              <a:t>Then planning lets us know how often service should run</a:t>
            </a:r>
          </a:p>
          <a:p>
            <a:pPr lvl="1"/>
            <a:r>
              <a:rPr lang="en-US" sz="2200" dirty="0"/>
              <a:t>Finally, we figure out how many buses are needed to run service at the desired frequency and create the schedules</a:t>
            </a:r>
          </a:p>
          <a:p>
            <a:r>
              <a:rPr lang="en-US" sz="2600" dirty="0"/>
              <a:t>Other factors we consider in </a:t>
            </a:r>
            <a:r>
              <a:rPr lang="en-US" sz="2600"/>
              <a:t>schedule design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5984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driving down a city street&#10;&#10;Description generated with very high confidence">
            <a:extLst>
              <a:ext uri="{FF2B5EF4-FFF2-40B4-BE49-F238E27FC236}">
                <a16:creationId xmlns:a16="http://schemas.microsoft.com/office/drawing/2014/main" id="{6F63A8C8-A639-43BD-AA47-844C9E56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r="2783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DE87A-D647-4AC7-9F78-027897202EEF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Headway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C062C-6D7E-4AF1-9C9E-A3E13C5244D6}"/>
              </a:ext>
            </a:extLst>
          </p:cNvPr>
          <p:cNvSpPr txBox="1"/>
          <p:nvPr/>
        </p:nvSpPr>
        <p:spPr>
          <a:xfrm>
            <a:off x="655321" y="191001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Time between buses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4FC406AC-399D-4A43-90ED-249C6EB19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4452177" y="4610102"/>
            <a:ext cx="1334128" cy="115405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ublic Bus">
                <a:extLst>
                  <a:ext uri="{FF2B5EF4-FFF2-40B4-BE49-F238E27FC236}">
                    <a16:creationId xmlns:a16="http://schemas.microsoft.com/office/drawing/2014/main" id="{B70D5173-2A72-4386-BA6F-4902651F741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715839" y="5386836"/>
              <a:ext cx="1191552" cy="3773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blic Bus">
                <a:extLst>
                  <a:ext uri="{FF2B5EF4-FFF2-40B4-BE49-F238E27FC236}">
                    <a16:creationId xmlns:a16="http://schemas.microsoft.com/office/drawing/2014/main" id="{B70D5173-2A72-4386-BA6F-4902651F74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715839" y="5386836"/>
                <a:ext cx="1191552" cy="377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ublic Bus">
                <a:extLst>
                  <a:ext uri="{FF2B5EF4-FFF2-40B4-BE49-F238E27FC236}">
                    <a16:creationId xmlns:a16="http://schemas.microsoft.com/office/drawing/2014/main" id="{B1F95692-1D33-48E8-A893-9E3FBEF704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31910" y="5386836"/>
              <a:ext cx="1191552" cy="3773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ublic Bus">
                <a:extLst>
                  <a:ext uri="{FF2B5EF4-FFF2-40B4-BE49-F238E27FC236}">
                    <a16:creationId xmlns:a16="http://schemas.microsoft.com/office/drawing/2014/main" id="{B1F95692-1D33-48E8-A893-9E3FBEF704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31910" y="5386836"/>
                <a:ext cx="1191552" cy="3773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7432383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driving down a city street&#10;&#10;Description generated with very high confidence">
            <a:extLst>
              <a:ext uri="{FF2B5EF4-FFF2-40B4-BE49-F238E27FC236}">
                <a16:creationId xmlns:a16="http://schemas.microsoft.com/office/drawing/2014/main" id="{6F63A8C8-A639-43BD-AA47-844C9E56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r="2783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DE87A-D647-4AC7-9F78-027897202EEF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Headway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C062C-6D7E-4AF1-9C9E-A3E13C5244D6}"/>
              </a:ext>
            </a:extLst>
          </p:cNvPr>
          <p:cNvSpPr txBox="1"/>
          <p:nvPr/>
        </p:nvSpPr>
        <p:spPr>
          <a:xfrm>
            <a:off x="655321" y="191001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Time between buses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4FC406AC-399D-4A43-90ED-249C6EB19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4452177" y="4610102"/>
            <a:ext cx="1334128" cy="115405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ublic Bus">
                <a:extLst>
                  <a:ext uri="{FF2B5EF4-FFF2-40B4-BE49-F238E27FC236}">
                    <a16:creationId xmlns:a16="http://schemas.microsoft.com/office/drawing/2014/main" id="{B70D5173-2A72-4386-BA6F-4902651F741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83882" y="5386836"/>
              <a:ext cx="1191552" cy="3773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blic Bus">
                <a:extLst>
                  <a:ext uri="{FF2B5EF4-FFF2-40B4-BE49-F238E27FC236}">
                    <a16:creationId xmlns:a16="http://schemas.microsoft.com/office/drawing/2014/main" id="{B70D5173-2A72-4386-BA6F-4902651F74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3882" y="5386836"/>
                <a:ext cx="1191552" cy="377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Public Bus">
                <a:extLst>
                  <a:ext uri="{FF2B5EF4-FFF2-40B4-BE49-F238E27FC236}">
                    <a16:creationId xmlns:a16="http://schemas.microsoft.com/office/drawing/2014/main" id="{B1F95692-1D33-48E8-A893-9E3FBEF7048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31631" y="5386836"/>
              <a:ext cx="1191552" cy="37731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Public Bus">
                <a:extLst>
                  <a:ext uri="{FF2B5EF4-FFF2-40B4-BE49-F238E27FC236}">
                    <a16:creationId xmlns:a16="http://schemas.microsoft.com/office/drawing/2014/main" id="{B1F95692-1D33-48E8-A893-9E3FBEF704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31631" y="5386836"/>
                <a:ext cx="1191552" cy="3773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5011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driving down a city street&#10;&#10;Description generated with very high confidence">
            <a:extLst>
              <a:ext uri="{FF2B5EF4-FFF2-40B4-BE49-F238E27FC236}">
                <a16:creationId xmlns:a16="http://schemas.microsoft.com/office/drawing/2014/main" id="{6F63A8C8-A639-43BD-AA47-844C9E56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r="2783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DE87A-D647-4AC7-9F78-027897202EEF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Headway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C062C-6D7E-4AF1-9C9E-A3E13C5244D6}"/>
              </a:ext>
            </a:extLst>
          </p:cNvPr>
          <p:cNvSpPr txBox="1"/>
          <p:nvPr/>
        </p:nvSpPr>
        <p:spPr>
          <a:xfrm>
            <a:off x="655321" y="191001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Time between buses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Public Bus">
                <a:extLst>
                  <a:ext uri="{FF2B5EF4-FFF2-40B4-BE49-F238E27FC236}">
                    <a16:creationId xmlns:a16="http://schemas.microsoft.com/office/drawing/2014/main" id="{318B3CBD-2C0D-4707-9446-BE226587D3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656001" y="4352860"/>
              <a:ext cx="1192891" cy="37731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92891" cy="377318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Public Bus">
                <a:extLst>
                  <a:ext uri="{FF2B5EF4-FFF2-40B4-BE49-F238E27FC236}">
                    <a16:creationId xmlns:a16="http://schemas.microsoft.com/office/drawing/2014/main" id="{318B3CBD-2C0D-4707-9446-BE226587D3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656001" y="4352860"/>
                <a:ext cx="1192891" cy="377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ublic Bus">
                <a:extLst>
                  <a:ext uri="{FF2B5EF4-FFF2-40B4-BE49-F238E27FC236}">
                    <a16:creationId xmlns:a16="http://schemas.microsoft.com/office/drawing/2014/main" id="{E0753E25-C36D-44AB-91B4-7342F4EF50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512081" y="4352861"/>
              <a:ext cx="1191552" cy="3773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blic Bus">
                <a:extLst>
                  <a:ext uri="{FF2B5EF4-FFF2-40B4-BE49-F238E27FC236}">
                    <a16:creationId xmlns:a16="http://schemas.microsoft.com/office/drawing/2014/main" id="{E0753E25-C36D-44AB-91B4-7342F4EF50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12081" y="4352861"/>
                <a:ext cx="1191552" cy="377317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9A18B0-BEE9-44B5-8598-CB805B9606DC}"/>
              </a:ext>
            </a:extLst>
          </p:cNvPr>
          <p:cNvCxnSpPr>
            <a:cxnSpLocks/>
          </p:cNvCxnSpPr>
          <p:nvPr/>
        </p:nvCxnSpPr>
        <p:spPr>
          <a:xfrm>
            <a:off x="1847541" y="4922519"/>
            <a:ext cx="3142581" cy="0"/>
          </a:xfrm>
          <a:prstGeom prst="straightConnector1">
            <a:avLst/>
          </a:prstGeom>
          <a:ln w="25400">
            <a:solidFill>
              <a:srgbClr val="00B0F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5B4276-55A3-4E80-962C-1763B3226DB5}"/>
              </a:ext>
            </a:extLst>
          </p:cNvPr>
          <p:cNvCxnSpPr>
            <a:cxnSpLocks/>
          </p:cNvCxnSpPr>
          <p:nvPr/>
        </p:nvCxnSpPr>
        <p:spPr>
          <a:xfrm flipV="1">
            <a:off x="1847541" y="4352861"/>
            <a:ext cx="0" cy="67633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E050F9-9EE3-4432-828B-98C17401C2DC}"/>
              </a:ext>
            </a:extLst>
          </p:cNvPr>
          <p:cNvCxnSpPr>
            <a:cxnSpLocks/>
          </p:cNvCxnSpPr>
          <p:nvPr/>
        </p:nvCxnSpPr>
        <p:spPr>
          <a:xfrm flipV="1">
            <a:off x="4990122" y="4352861"/>
            <a:ext cx="0" cy="67633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s driving down a city street&#10;&#10;Description generated with very high confidence">
            <a:extLst>
              <a:ext uri="{FF2B5EF4-FFF2-40B4-BE49-F238E27FC236}">
                <a16:creationId xmlns:a16="http://schemas.microsoft.com/office/drawing/2014/main" id="{6F63A8C8-A639-43BD-AA47-844C9E56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r="2783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3DE87A-D647-4AC7-9F78-027897202EEF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Headway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C062C-6D7E-4AF1-9C9E-A3E13C5244D6}"/>
              </a:ext>
            </a:extLst>
          </p:cNvPr>
          <p:cNvSpPr txBox="1"/>
          <p:nvPr/>
        </p:nvSpPr>
        <p:spPr>
          <a:xfrm>
            <a:off x="655321" y="191001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Time between buses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Public Bus">
                <a:extLst>
                  <a:ext uri="{FF2B5EF4-FFF2-40B4-BE49-F238E27FC236}">
                    <a16:creationId xmlns:a16="http://schemas.microsoft.com/office/drawing/2014/main" id="{318B3CBD-2C0D-4707-9446-BE226587D3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4650" y="4352860"/>
              <a:ext cx="1192891" cy="37731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92891" cy="377318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Public Bus">
                <a:extLst>
                  <a:ext uri="{FF2B5EF4-FFF2-40B4-BE49-F238E27FC236}">
                    <a16:creationId xmlns:a16="http://schemas.microsoft.com/office/drawing/2014/main" id="{318B3CBD-2C0D-4707-9446-BE226587D3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650" y="4352860"/>
                <a:ext cx="1192891" cy="3773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ublic Bus">
                <a:extLst>
                  <a:ext uri="{FF2B5EF4-FFF2-40B4-BE49-F238E27FC236}">
                    <a16:creationId xmlns:a16="http://schemas.microsoft.com/office/drawing/2014/main" id="{E0753E25-C36D-44AB-91B4-7342F4EF50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8570" y="4352861"/>
              <a:ext cx="1191552" cy="3773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191552" cy="377317"/>
                    </a:xfrm>
                    <a:prstGeom prst="rect">
                      <a:avLst/>
                    </a:prstGeom>
                  </am3d:spPr>
                  <am3d:camera>
                    <am3d:pos x="0" y="0" z="511190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750" d="1000000"/>
                    <am3d:preTrans dx="0" dy="-56934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attrSrcUrl r:id="rId4"/>
                  <am3d:raster rName="Office3DRenderer" rVer="16.0.8326">
                    <am3d:blip r:embed="rId5"/>
                  </am3d:raster>
                  <am3d:objViewport viewportSz="12625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blic Bus">
                <a:extLst>
                  <a:ext uri="{FF2B5EF4-FFF2-40B4-BE49-F238E27FC236}">
                    <a16:creationId xmlns:a16="http://schemas.microsoft.com/office/drawing/2014/main" id="{E0753E25-C36D-44AB-91B4-7342F4EF50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8570" y="4352861"/>
                <a:ext cx="1191552" cy="377317"/>
              </a:xfrm>
              <a:prstGeom prst="rect">
                <a:avLst/>
              </a:prstGeom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9A18B0-BEE9-44B5-8598-CB805B9606DC}"/>
              </a:ext>
            </a:extLst>
          </p:cNvPr>
          <p:cNvCxnSpPr>
            <a:cxnSpLocks/>
          </p:cNvCxnSpPr>
          <p:nvPr/>
        </p:nvCxnSpPr>
        <p:spPr>
          <a:xfrm>
            <a:off x="1847541" y="4922519"/>
            <a:ext cx="3142581" cy="0"/>
          </a:xfrm>
          <a:prstGeom prst="straightConnector1">
            <a:avLst/>
          </a:prstGeom>
          <a:ln w="25400">
            <a:solidFill>
              <a:srgbClr val="00B0F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5B4276-55A3-4E80-962C-1763B3226DB5}"/>
              </a:ext>
            </a:extLst>
          </p:cNvPr>
          <p:cNvCxnSpPr>
            <a:cxnSpLocks/>
          </p:cNvCxnSpPr>
          <p:nvPr/>
        </p:nvCxnSpPr>
        <p:spPr>
          <a:xfrm flipV="1">
            <a:off x="1847541" y="4352861"/>
            <a:ext cx="0" cy="67633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E050F9-9EE3-4432-828B-98C17401C2DC}"/>
              </a:ext>
            </a:extLst>
          </p:cNvPr>
          <p:cNvCxnSpPr>
            <a:cxnSpLocks/>
          </p:cNvCxnSpPr>
          <p:nvPr/>
        </p:nvCxnSpPr>
        <p:spPr>
          <a:xfrm flipV="1">
            <a:off x="4990122" y="4352861"/>
            <a:ext cx="0" cy="67633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0C905BBB-27C1-4755-9014-7AFE2E1D139E}"/>
              </a:ext>
            </a:extLst>
          </p:cNvPr>
          <p:cNvGrpSpPr/>
          <p:nvPr/>
        </p:nvGrpSpPr>
        <p:grpSpPr>
          <a:xfrm>
            <a:off x="2968483" y="4601767"/>
            <a:ext cx="634846" cy="634872"/>
            <a:chOff x="2968483" y="4601767"/>
            <a:chExt cx="634846" cy="634872"/>
          </a:xfrm>
        </p:grpSpPr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DB2651B4-816D-4BC8-A811-7F3F28415168}"/>
                </a:ext>
              </a:extLst>
            </p:cNvPr>
            <p:cNvGrpSpPr/>
            <p:nvPr/>
          </p:nvGrpSpPr>
          <p:grpSpPr>
            <a:xfrm>
              <a:off x="2968483" y="4601767"/>
              <a:ext cx="634846" cy="634872"/>
              <a:chOff x="2773242" y="4406517"/>
              <a:chExt cx="1025328" cy="1025372"/>
            </a:xfrm>
          </p:grpSpPr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2B86862-C281-4E40-B7BB-3A01F394EBE9}"/>
                  </a:ext>
                </a:extLst>
              </p:cNvPr>
              <p:cNvSpPr/>
              <p:nvPr/>
            </p:nvSpPr>
            <p:spPr>
              <a:xfrm>
                <a:off x="2773242" y="4406517"/>
                <a:ext cx="1025328" cy="102537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D3737C8-F8D1-489E-82FA-0107E021B996}"/>
                  </a:ext>
                </a:extLst>
              </p:cNvPr>
              <p:cNvSpPr/>
              <p:nvPr/>
            </p:nvSpPr>
            <p:spPr>
              <a:xfrm>
                <a:off x="2824403" y="4461289"/>
                <a:ext cx="922459" cy="922459"/>
              </a:xfrm>
              <a:custGeom>
                <a:avLst/>
                <a:gdLst/>
                <a:ahLst/>
                <a:cxnLst/>
                <a:rect l="0" t="0" r="0" b="0"/>
                <a:pathLst>
                  <a:path w="4040505" h="4040505">
                    <a:moveTo>
                      <a:pt x="2021838" y="108098"/>
                    </a:moveTo>
                    <a:cubicBezTo>
                      <a:pt x="1763474" y="108098"/>
                      <a:pt x="1512860" y="158694"/>
                      <a:pt x="1276944" y="258478"/>
                    </a:cubicBezTo>
                    <a:cubicBezTo>
                      <a:pt x="1049061" y="354864"/>
                      <a:pt x="844380" y="492854"/>
                      <a:pt x="668625" y="668625"/>
                    </a:cubicBezTo>
                    <a:cubicBezTo>
                      <a:pt x="492862" y="844380"/>
                      <a:pt x="354863" y="1049053"/>
                      <a:pt x="258478" y="1276952"/>
                    </a:cubicBezTo>
                    <a:cubicBezTo>
                      <a:pt x="158687" y="1512867"/>
                      <a:pt x="108097" y="1763497"/>
                      <a:pt x="108097" y="2021853"/>
                    </a:cubicBezTo>
                    <a:cubicBezTo>
                      <a:pt x="108097" y="2280209"/>
                      <a:pt x="158687" y="2530838"/>
                      <a:pt x="258478" y="2766754"/>
                    </a:cubicBezTo>
                    <a:cubicBezTo>
                      <a:pt x="354863" y="2994645"/>
                      <a:pt x="492846" y="3199311"/>
                      <a:pt x="668625" y="3375073"/>
                    </a:cubicBezTo>
                    <a:cubicBezTo>
                      <a:pt x="844380" y="3550844"/>
                      <a:pt x="1049061" y="3688842"/>
                      <a:pt x="1276944" y="3785220"/>
                    </a:cubicBezTo>
                    <a:cubicBezTo>
                      <a:pt x="1512844" y="3884996"/>
                      <a:pt x="1763466" y="3935601"/>
                      <a:pt x="2021838" y="3935601"/>
                    </a:cubicBezTo>
                    <a:cubicBezTo>
                      <a:pt x="2280232" y="3935601"/>
                      <a:pt x="2530846" y="3884996"/>
                      <a:pt x="2766754" y="3785220"/>
                    </a:cubicBezTo>
                    <a:cubicBezTo>
                      <a:pt x="2994630" y="3688827"/>
                      <a:pt x="3199295" y="3550844"/>
                      <a:pt x="3375066" y="3375073"/>
                    </a:cubicBezTo>
                    <a:cubicBezTo>
                      <a:pt x="3550829" y="3199280"/>
                      <a:pt x="3688827" y="2994622"/>
                      <a:pt x="3785220" y="2766754"/>
                    </a:cubicBezTo>
                    <a:cubicBezTo>
                      <a:pt x="3885011" y="2530846"/>
                      <a:pt x="3935578" y="2280232"/>
                      <a:pt x="3935578" y="2021853"/>
                    </a:cubicBezTo>
                    <a:cubicBezTo>
                      <a:pt x="3935578" y="1763466"/>
                      <a:pt x="3885011" y="1512860"/>
                      <a:pt x="3785220" y="1276945"/>
                    </a:cubicBezTo>
                    <a:cubicBezTo>
                      <a:pt x="3688842" y="1049068"/>
                      <a:pt x="3550844" y="844411"/>
                      <a:pt x="3375066" y="668617"/>
                    </a:cubicBezTo>
                    <a:cubicBezTo>
                      <a:pt x="3199295" y="492854"/>
                      <a:pt x="2994630" y="354848"/>
                      <a:pt x="2766754" y="258471"/>
                    </a:cubicBezTo>
                    <a:cubicBezTo>
                      <a:pt x="2530838" y="158694"/>
                      <a:pt x="2280232" y="108098"/>
                      <a:pt x="2021838" y="108098"/>
                    </a:cubicBezTo>
                    <a:moveTo>
                      <a:pt x="2021838" y="4043111"/>
                    </a:moveTo>
                    <a:cubicBezTo>
                      <a:pt x="1748965" y="4043111"/>
                      <a:pt x="1484254" y="3989680"/>
                      <a:pt x="1235080" y="3884288"/>
                    </a:cubicBezTo>
                    <a:cubicBezTo>
                      <a:pt x="994395" y="3782484"/>
                      <a:pt x="778238" y="3636737"/>
                      <a:pt x="592592" y="3451106"/>
                    </a:cubicBezTo>
                    <a:cubicBezTo>
                      <a:pt x="406961" y="3265475"/>
                      <a:pt x="261221" y="3049311"/>
                      <a:pt x="159410" y="2808618"/>
                    </a:cubicBezTo>
                    <a:cubicBezTo>
                      <a:pt x="54018" y="2559421"/>
                      <a:pt x="572" y="2294718"/>
                      <a:pt x="572" y="2021853"/>
                    </a:cubicBezTo>
                    <a:cubicBezTo>
                      <a:pt x="572" y="1748988"/>
                      <a:pt x="54018" y="1484292"/>
                      <a:pt x="159410" y="1235080"/>
                    </a:cubicBezTo>
                    <a:cubicBezTo>
                      <a:pt x="261221" y="994380"/>
                      <a:pt x="406969" y="778223"/>
                      <a:pt x="592592" y="592600"/>
                    </a:cubicBezTo>
                    <a:cubicBezTo>
                      <a:pt x="778223" y="406954"/>
                      <a:pt x="994395" y="261229"/>
                      <a:pt x="1235080" y="159418"/>
                    </a:cubicBezTo>
                    <a:cubicBezTo>
                      <a:pt x="1484269" y="54011"/>
                      <a:pt x="1748981" y="572"/>
                      <a:pt x="2021838" y="572"/>
                    </a:cubicBezTo>
                    <a:cubicBezTo>
                      <a:pt x="2294733" y="572"/>
                      <a:pt x="2559429" y="54011"/>
                      <a:pt x="2808610" y="159403"/>
                    </a:cubicBezTo>
                    <a:cubicBezTo>
                      <a:pt x="3049296" y="261229"/>
                      <a:pt x="3265452" y="406954"/>
                      <a:pt x="3451091" y="592600"/>
                    </a:cubicBezTo>
                    <a:cubicBezTo>
                      <a:pt x="3636737" y="778261"/>
                      <a:pt x="3782484" y="994410"/>
                      <a:pt x="3884280" y="1235080"/>
                    </a:cubicBezTo>
                    <a:cubicBezTo>
                      <a:pt x="3989665" y="1484270"/>
                      <a:pt x="4043096" y="1748973"/>
                      <a:pt x="4043096" y="2021853"/>
                    </a:cubicBezTo>
                    <a:cubicBezTo>
                      <a:pt x="4043096" y="2294718"/>
                      <a:pt x="3989665" y="2559429"/>
                      <a:pt x="3884280" y="2808618"/>
                    </a:cubicBezTo>
                    <a:cubicBezTo>
                      <a:pt x="3782484" y="3049288"/>
                      <a:pt x="3636737" y="3265452"/>
                      <a:pt x="3451091" y="3451106"/>
                    </a:cubicBezTo>
                    <a:cubicBezTo>
                      <a:pt x="3265452" y="3636737"/>
                      <a:pt x="3049296" y="3782469"/>
                      <a:pt x="2808610" y="3884288"/>
                    </a:cubicBezTo>
                    <a:cubicBezTo>
                      <a:pt x="2559429" y="3989680"/>
                      <a:pt x="2294733" y="4043111"/>
                      <a:pt x="2021838" y="4043111"/>
                    </a:cubicBezTo>
                  </a:path>
                </a:pathLst>
              </a:custGeom>
              <a:solidFill>
                <a:schemeClr val="tx1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77FFAC2-5C2F-45F6-B2CC-7CDA3D7DB596}"/>
                  </a:ext>
                </a:extLst>
              </p:cNvPr>
              <p:cNvSpPr/>
              <p:nvPr/>
            </p:nvSpPr>
            <p:spPr>
              <a:xfrm>
                <a:off x="2985226" y="4585812"/>
                <a:ext cx="26095" cy="28705"/>
              </a:xfrm>
              <a:custGeom>
                <a:avLst/>
                <a:gdLst/>
                <a:ahLst/>
                <a:cxnLst/>
                <a:rect l="0" t="0" r="0" b="0"/>
                <a:pathLst>
                  <a:path w="114300" h="125730">
                    <a:moveTo>
                      <a:pt x="115101" y="114380"/>
                    </a:moveTo>
                    <a:cubicBezTo>
                      <a:pt x="119643" y="110334"/>
                      <a:pt x="120024" y="103316"/>
                      <a:pt x="115955" y="98797"/>
                    </a:cubicBezTo>
                    <a:lnTo>
                      <a:pt x="30801" y="4225"/>
                    </a:lnTo>
                    <a:cubicBezTo>
                      <a:pt x="26725" y="-293"/>
                      <a:pt x="19684" y="-674"/>
                      <a:pt x="15150" y="3380"/>
                    </a:cubicBezTo>
                    <a:lnTo>
                      <a:pt x="4185" y="13240"/>
                    </a:lnTo>
                    <a:cubicBezTo>
                      <a:pt x="-311" y="17339"/>
                      <a:pt x="-662" y="24388"/>
                      <a:pt x="3415" y="28914"/>
                    </a:cubicBezTo>
                    <a:lnTo>
                      <a:pt x="88561" y="123478"/>
                    </a:lnTo>
                    <a:cubicBezTo>
                      <a:pt x="92638" y="128005"/>
                      <a:pt x="99648" y="128348"/>
                      <a:pt x="104144" y="124248"/>
                    </a:cubicBezTo>
                    <a:lnTo>
                      <a:pt x="115101" y="11438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377A867-9B40-4C71-9E3D-E3D77977CB38}"/>
                  </a:ext>
                </a:extLst>
              </p:cNvPr>
              <p:cNvSpPr/>
              <p:nvPr/>
            </p:nvSpPr>
            <p:spPr>
              <a:xfrm>
                <a:off x="3021213" y="4556679"/>
                <a:ext cx="24790" cy="30009"/>
              </a:xfrm>
              <a:custGeom>
                <a:avLst/>
                <a:gdLst/>
                <a:ahLst/>
                <a:cxnLst/>
                <a:rect l="0" t="0" r="0" b="0"/>
                <a:pathLst>
                  <a:path w="108585" h="131445">
                    <a:moveTo>
                      <a:pt x="104805" y="123493"/>
                    </a:moveTo>
                    <a:cubicBezTo>
                      <a:pt x="109743" y="119935"/>
                      <a:pt x="110856" y="112993"/>
                      <a:pt x="107282" y="108070"/>
                    </a:cubicBezTo>
                    <a:lnTo>
                      <a:pt x="32484" y="5131"/>
                    </a:lnTo>
                    <a:cubicBezTo>
                      <a:pt x="28903" y="209"/>
                      <a:pt x="21938" y="-903"/>
                      <a:pt x="17000" y="2655"/>
                    </a:cubicBezTo>
                    <a:lnTo>
                      <a:pt x="5090" y="11334"/>
                    </a:lnTo>
                    <a:cubicBezTo>
                      <a:pt x="190" y="14939"/>
                      <a:pt x="-899" y="21919"/>
                      <a:pt x="2682" y="26841"/>
                    </a:cubicBezTo>
                    <a:lnTo>
                      <a:pt x="77480" y="129795"/>
                    </a:lnTo>
                    <a:cubicBezTo>
                      <a:pt x="81054" y="134717"/>
                      <a:pt x="87988" y="135792"/>
                      <a:pt x="92888" y="132180"/>
                    </a:cubicBezTo>
                    <a:lnTo>
                      <a:pt x="104805" y="123493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94AC258-2078-4191-AD8B-0B267AAABBEF}"/>
                  </a:ext>
                </a:extLst>
              </p:cNvPr>
              <p:cNvSpPr/>
              <p:nvPr/>
            </p:nvSpPr>
            <p:spPr>
              <a:xfrm>
                <a:off x="2839575" y="4915156"/>
                <a:ext cx="33924" cy="7829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34290">
                    <a:moveTo>
                      <a:pt x="149946" y="18982"/>
                    </a:moveTo>
                    <a:cubicBezTo>
                      <a:pt x="149946" y="12840"/>
                      <a:pt x="149954" y="11636"/>
                      <a:pt x="149954" y="11636"/>
                    </a:cubicBezTo>
                    <a:cubicBezTo>
                      <a:pt x="150023" y="5555"/>
                      <a:pt x="145100" y="572"/>
                      <a:pt x="139012" y="572"/>
                    </a:cubicBezTo>
                    <a:lnTo>
                      <a:pt x="11758" y="572"/>
                    </a:lnTo>
                    <a:cubicBezTo>
                      <a:pt x="5669" y="572"/>
                      <a:pt x="648" y="5555"/>
                      <a:pt x="579" y="11636"/>
                    </a:cubicBezTo>
                    <a:cubicBezTo>
                      <a:pt x="579" y="11636"/>
                      <a:pt x="572" y="12840"/>
                      <a:pt x="572" y="18982"/>
                    </a:cubicBezTo>
                    <a:cubicBezTo>
                      <a:pt x="572" y="25146"/>
                      <a:pt x="579" y="26396"/>
                      <a:pt x="579" y="26396"/>
                    </a:cubicBezTo>
                    <a:cubicBezTo>
                      <a:pt x="648" y="32477"/>
                      <a:pt x="5669" y="37452"/>
                      <a:pt x="11758" y="37452"/>
                    </a:cubicBezTo>
                    <a:lnTo>
                      <a:pt x="139012" y="37452"/>
                    </a:lnTo>
                    <a:cubicBezTo>
                      <a:pt x="145100" y="37452"/>
                      <a:pt x="150023" y="32477"/>
                      <a:pt x="149962" y="26396"/>
                    </a:cubicBezTo>
                    <a:cubicBezTo>
                      <a:pt x="149962" y="26396"/>
                      <a:pt x="149946" y="25146"/>
                      <a:pt x="149946" y="18982"/>
                    </a:cubicBez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6F7898C-BE7C-497B-A447-C2AAD6C78FDD}"/>
                  </a:ext>
                </a:extLst>
              </p:cNvPr>
              <p:cNvSpPr/>
              <p:nvPr/>
            </p:nvSpPr>
            <p:spPr>
              <a:xfrm>
                <a:off x="3101379" y="4510500"/>
                <a:ext cx="19571" cy="32619"/>
              </a:xfrm>
              <a:custGeom>
                <a:avLst/>
                <a:gdLst/>
                <a:ahLst/>
                <a:cxnLst/>
                <a:rect l="0" t="0" r="0" b="0"/>
                <a:pathLst>
                  <a:path w="85725" h="142875">
                    <a:moveTo>
                      <a:pt x="81345" y="138016"/>
                    </a:moveTo>
                    <a:cubicBezTo>
                      <a:pt x="86915" y="135562"/>
                      <a:pt x="89453" y="129009"/>
                      <a:pt x="86976" y="123446"/>
                    </a:cubicBezTo>
                    <a:lnTo>
                      <a:pt x="35206" y="7150"/>
                    </a:lnTo>
                    <a:cubicBezTo>
                      <a:pt x="32729" y="1595"/>
                      <a:pt x="26153" y="-950"/>
                      <a:pt x="20583" y="1511"/>
                    </a:cubicBezTo>
                    <a:lnTo>
                      <a:pt x="7111" y="7523"/>
                    </a:lnTo>
                    <a:cubicBezTo>
                      <a:pt x="1564" y="10030"/>
                      <a:pt x="-951" y="16622"/>
                      <a:pt x="1525" y="22184"/>
                    </a:cubicBezTo>
                    <a:lnTo>
                      <a:pt x="53303" y="138465"/>
                    </a:lnTo>
                    <a:cubicBezTo>
                      <a:pt x="55780" y="144028"/>
                      <a:pt x="62341" y="146520"/>
                      <a:pt x="67880" y="144013"/>
                    </a:cubicBezTo>
                    <a:lnTo>
                      <a:pt x="81345" y="13801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A4AA79B-995F-4D33-BB05-E162713C86AC}"/>
                  </a:ext>
                </a:extLst>
              </p:cNvPr>
              <p:cNvSpPr/>
              <p:nvPr/>
            </p:nvSpPr>
            <p:spPr>
              <a:xfrm>
                <a:off x="3144704" y="4493999"/>
                <a:ext cx="1696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74295" h="148590">
                    <a:moveTo>
                      <a:pt x="68397" y="143200"/>
                    </a:moveTo>
                    <a:cubicBezTo>
                      <a:pt x="74195" y="141356"/>
                      <a:pt x="77396" y="135107"/>
                      <a:pt x="75521" y="129316"/>
                    </a:cubicBezTo>
                    <a:lnTo>
                      <a:pt x="36187" y="8257"/>
                    </a:lnTo>
                    <a:cubicBezTo>
                      <a:pt x="34305" y="2466"/>
                      <a:pt x="28026" y="-757"/>
                      <a:pt x="22227" y="1095"/>
                    </a:cubicBezTo>
                    <a:lnTo>
                      <a:pt x="8199" y="5651"/>
                    </a:lnTo>
                    <a:cubicBezTo>
                      <a:pt x="2423" y="7564"/>
                      <a:pt x="-770" y="13858"/>
                      <a:pt x="1112" y="19642"/>
                    </a:cubicBezTo>
                    <a:lnTo>
                      <a:pt x="40446" y="140708"/>
                    </a:lnTo>
                    <a:cubicBezTo>
                      <a:pt x="42321" y="146492"/>
                      <a:pt x="48592" y="149669"/>
                      <a:pt x="54368" y="147757"/>
                    </a:cubicBezTo>
                    <a:lnTo>
                      <a:pt x="68397" y="14320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6B1F3CE-577F-44E8-9F2B-493B7B95C535}"/>
                  </a:ext>
                </a:extLst>
              </p:cNvPr>
              <p:cNvSpPr/>
              <p:nvPr/>
            </p:nvSpPr>
            <p:spPr>
              <a:xfrm>
                <a:off x="3235440" y="4475128"/>
                <a:ext cx="10438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45720" h="148590">
                    <a:moveTo>
                      <a:pt x="40774" y="149192"/>
                    </a:moveTo>
                    <a:cubicBezTo>
                      <a:pt x="46832" y="148597"/>
                      <a:pt x="51267" y="143164"/>
                      <a:pt x="50626" y="137114"/>
                    </a:cubicBezTo>
                    <a:lnTo>
                      <a:pt x="37314" y="10546"/>
                    </a:lnTo>
                    <a:cubicBezTo>
                      <a:pt x="36674" y="4496"/>
                      <a:pt x="31203" y="30"/>
                      <a:pt x="25145" y="625"/>
                    </a:cubicBezTo>
                    <a:lnTo>
                      <a:pt x="10477" y="2141"/>
                    </a:lnTo>
                    <a:cubicBezTo>
                      <a:pt x="4426" y="2789"/>
                      <a:pt x="-1" y="8268"/>
                      <a:pt x="632" y="14325"/>
                    </a:cubicBezTo>
                    <a:lnTo>
                      <a:pt x="13936" y="140894"/>
                    </a:lnTo>
                    <a:cubicBezTo>
                      <a:pt x="14569" y="146944"/>
                      <a:pt x="20040" y="151364"/>
                      <a:pt x="26090" y="150708"/>
                    </a:cubicBezTo>
                    <a:lnTo>
                      <a:pt x="40774" y="14919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14DBCAA-D490-4CFD-8872-225140B1AB95}"/>
                  </a:ext>
                </a:extLst>
              </p:cNvPr>
              <p:cNvSpPr/>
              <p:nvPr/>
            </p:nvSpPr>
            <p:spPr>
              <a:xfrm>
                <a:off x="3189556" y="4482170"/>
                <a:ext cx="1435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62865" h="148590">
                    <a:moveTo>
                      <a:pt x="54831" y="146953"/>
                    </a:moveTo>
                    <a:cubicBezTo>
                      <a:pt x="60798" y="145719"/>
                      <a:pt x="64630" y="139844"/>
                      <a:pt x="63366" y="133892"/>
                    </a:cubicBezTo>
                    <a:lnTo>
                      <a:pt x="36886" y="9382"/>
                    </a:lnTo>
                    <a:cubicBezTo>
                      <a:pt x="35621" y="3430"/>
                      <a:pt x="29716" y="-433"/>
                      <a:pt x="23757" y="801"/>
                    </a:cubicBezTo>
                    <a:lnTo>
                      <a:pt x="9332" y="3842"/>
                    </a:lnTo>
                    <a:cubicBezTo>
                      <a:pt x="3381" y="5130"/>
                      <a:pt x="-452" y="11058"/>
                      <a:pt x="813" y="17009"/>
                    </a:cubicBezTo>
                    <a:lnTo>
                      <a:pt x="27300" y="141528"/>
                    </a:lnTo>
                    <a:cubicBezTo>
                      <a:pt x="28565" y="147479"/>
                      <a:pt x="34463" y="151296"/>
                      <a:pt x="40406" y="150001"/>
                    </a:cubicBezTo>
                    <a:lnTo>
                      <a:pt x="54831" y="146953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1E19B3A-0A55-420D-94B9-869F5CC57BAF}"/>
                  </a:ext>
                </a:extLst>
              </p:cNvPr>
              <p:cNvSpPr/>
              <p:nvPr/>
            </p:nvSpPr>
            <p:spPr>
              <a:xfrm>
                <a:off x="3060064" y="4531479"/>
                <a:ext cx="22181" cy="31314"/>
              </a:xfrm>
              <a:custGeom>
                <a:avLst/>
                <a:gdLst/>
                <a:ahLst/>
                <a:cxnLst/>
                <a:rect l="0" t="0" r="0" b="0"/>
                <a:pathLst>
                  <a:path w="97155" h="137160">
                    <a:moveTo>
                      <a:pt x="93532" y="131410"/>
                    </a:moveTo>
                    <a:cubicBezTo>
                      <a:pt x="98820" y="128393"/>
                      <a:pt x="100657" y="121618"/>
                      <a:pt x="97609" y="116345"/>
                    </a:cubicBezTo>
                    <a:lnTo>
                      <a:pt x="33982" y="6122"/>
                    </a:lnTo>
                    <a:cubicBezTo>
                      <a:pt x="30941" y="849"/>
                      <a:pt x="24129" y="-995"/>
                      <a:pt x="18849" y="2022"/>
                    </a:cubicBezTo>
                    <a:lnTo>
                      <a:pt x="6077" y="9406"/>
                    </a:lnTo>
                    <a:cubicBezTo>
                      <a:pt x="819" y="12469"/>
                      <a:pt x="-994" y="19289"/>
                      <a:pt x="2046" y="24555"/>
                    </a:cubicBezTo>
                    <a:lnTo>
                      <a:pt x="65696" y="134778"/>
                    </a:lnTo>
                    <a:cubicBezTo>
                      <a:pt x="68737" y="140051"/>
                      <a:pt x="75526" y="141849"/>
                      <a:pt x="80776" y="138786"/>
                    </a:cubicBezTo>
                    <a:lnTo>
                      <a:pt x="93532" y="13141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5F7FB6-41D5-4F17-B2E3-1C307FE7CDD0}"/>
                  </a:ext>
                </a:extLst>
              </p:cNvPr>
              <p:cNvSpPr/>
              <p:nvPr/>
            </p:nvSpPr>
            <p:spPr>
              <a:xfrm>
                <a:off x="2860686" y="4778021"/>
                <a:ext cx="33924" cy="1696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74295">
                    <a:moveTo>
                      <a:pt x="147749" y="54381"/>
                    </a:moveTo>
                    <a:cubicBezTo>
                      <a:pt x="149662" y="48605"/>
                      <a:pt x="146484" y="42333"/>
                      <a:pt x="140701" y="40451"/>
                    </a:cubicBezTo>
                    <a:lnTo>
                      <a:pt x="19642" y="1109"/>
                    </a:lnTo>
                    <a:cubicBezTo>
                      <a:pt x="13850" y="-765"/>
                      <a:pt x="7556" y="2420"/>
                      <a:pt x="5651" y="8203"/>
                    </a:cubicBezTo>
                    <a:lnTo>
                      <a:pt x="1095" y="22239"/>
                    </a:lnTo>
                    <a:cubicBezTo>
                      <a:pt x="-757" y="28031"/>
                      <a:pt x="2466" y="34317"/>
                      <a:pt x="8250" y="36192"/>
                    </a:cubicBezTo>
                    <a:lnTo>
                      <a:pt x="129301" y="75534"/>
                    </a:lnTo>
                    <a:cubicBezTo>
                      <a:pt x="135085" y="77416"/>
                      <a:pt x="141333" y="74215"/>
                      <a:pt x="143185" y="68417"/>
                    </a:cubicBezTo>
                    <a:lnTo>
                      <a:pt x="147749" y="54381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A16FDB0-D52A-4996-AD46-E0F4051BF43C}"/>
                  </a:ext>
                </a:extLst>
              </p:cNvPr>
              <p:cNvSpPr/>
              <p:nvPr/>
            </p:nvSpPr>
            <p:spPr>
              <a:xfrm>
                <a:off x="2848856" y="4822881"/>
                <a:ext cx="33924" cy="1435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62865">
                    <a:moveTo>
                      <a:pt x="149991" y="40369"/>
                    </a:moveTo>
                    <a:cubicBezTo>
                      <a:pt x="151294" y="34425"/>
                      <a:pt x="147484" y="28527"/>
                      <a:pt x="141525" y="27262"/>
                    </a:cubicBezTo>
                    <a:lnTo>
                      <a:pt x="17029" y="813"/>
                    </a:lnTo>
                    <a:cubicBezTo>
                      <a:pt x="11071" y="-451"/>
                      <a:pt x="5142" y="3374"/>
                      <a:pt x="3854" y="9317"/>
                    </a:cubicBezTo>
                    <a:lnTo>
                      <a:pt x="799" y="23749"/>
                    </a:lnTo>
                    <a:cubicBezTo>
                      <a:pt x="-428" y="29708"/>
                      <a:pt x="3435" y="35621"/>
                      <a:pt x="9387" y="36887"/>
                    </a:cubicBezTo>
                    <a:lnTo>
                      <a:pt x="133890" y="63343"/>
                    </a:lnTo>
                    <a:cubicBezTo>
                      <a:pt x="139841" y="64608"/>
                      <a:pt x="145716" y="60767"/>
                      <a:pt x="146943" y="54809"/>
                    </a:cubicBezTo>
                    <a:lnTo>
                      <a:pt x="149991" y="40369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03D099BA-4E4A-451C-8D29-884DE6702906}"/>
                  </a:ext>
                </a:extLst>
              </p:cNvPr>
              <p:cNvSpPr/>
              <p:nvPr/>
            </p:nvSpPr>
            <p:spPr>
              <a:xfrm>
                <a:off x="2841814" y="4868763"/>
                <a:ext cx="339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45720">
                    <a:moveTo>
                      <a:pt x="150708" y="26092"/>
                    </a:moveTo>
                    <a:cubicBezTo>
                      <a:pt x="151356" y="20041"/>
                      <a:pt x="146936" y="14570"/>
                      <a:pt x="140886" y="13930"/>
                    </a:cubicBezTo>
                    <a:lnTo>
                      <a:pt x="14325" y="633"/>
                    </a:lnTo>
                    <a:cubicBezTo>
                      <a:pt x="8275" y="-7"/>
                      <a:pt x="2796" y="4420"/>
                      <a:pt x="2141" y="10471"/>
                    </a:cubicBezTo>
                    <a:lnTo>
                      <a:pt x="625" y="25146"/>
                    </a:lnTo>
                    <a:cubicBezTo>
                      <a:pt x="30" y="31197"/>
                      <a:pt x="4503" y="36676"/>
                      <a:pt x="10553" y="37308"/>
                    </a:cubicBezTo>
                    <a:lnTo>
                      <a:pt x="137114" y="50620"/>
                    </a:lnTo>
                    <a:cubicBezTo>
                      <a:pt x="143157" y="51260"/>
                      <a:pt x="148590" y="46826"/>
                      <a:pt x="149176" y="40767"/>
                    </a:cubicBezTo>
                    <a:lnTo>
                      <a:pt x="150708" y="2609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FD4E4F5-B17E-45D3-9014-DA32672C3B3B}"/>
                  </a:ext>
                </a:extLst>
              </p:cNvPr>
              <p:cNvSpPr/>
              <p:nvPr/>
            </p:nvSpPr>
            <p:spPr>
              <a:xfrm>
                <a:off x="2952491" y="4618544"/>
                <a:ext cx="28705" cy="26095"/>
              </a:xfrm>
              <a:custGeom>
                <a:avLst/>
                <a:gdLst/>
                <a:ahLst/>
                <a:cxnLst/>
                <a:rect l="0" t="0" r="0" b="0"/>
                <a:pathLst>
                  <a:path w="125730" h="114300">
                    <a:moveTo>
                      <a:pt x="124270" y="104144"/>
                    </a:moveTo>
                    <a:cubicBezTo>
                      <a:pt x="128370" y="99641"/>
                      <a:pt x="128019" y="92630"/>
                      <a:pt x="123501" y="88561"/>
                    </a:cubicBezTo>
                    <a:lnTo>
                      <a:pt x="28921" y="3408"/>
                    </a:lnTo>
                    <a:cubicBezTo>
                      <a:pt x="24403" y="-661"/>
                      <a:pt x="17346" y="-311"/>
                      <a:pt x="13255" y="4193"/>
                    </a:cubicBezTo>
                    <a:lnTo>
                      <a:pt x="3379" y="15150"/>
                    </a:lnTo>
                    <a:cubicBezTo>
                      <a:pt x="-675" y="19684"/>
                      <a:pt x="-294" y="26725"/>
                      <a:pt x="4232" y="30794"/>
                    </a:cubicBezTo>
                    <a:lnTo>
                      <a:pt x="98804" y="115955"/>
                    </a:lnTo>
                    <a:cubicBezTo>
                      <a:pt x="103331" y="120024"/>
                      <a:pt x="110341" y="119643"/>
                      <a:pt x="114395" y="115102"/>
                    </a:cubicBezTo>
                    <a:lnTo>
                      <a:pt x="124270" y="10414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FFA1799-E0F2-43AB-AB76-8B3FAF9E2219}"/>
                  </a:ext>
                </a:extLst>
              </p:cNvPr>
              <p:cNvSpPr/>
              <p:nvPr/>
            </p:nvSpPr>
            <p:spPr>
              <a:xfrm>
                <a:off x="2923360" y="4654530"/>
                <a:ext cx="30009" cy="24790"/>
              </a:xfrm>
              <a:custGeom>
                <a:avLst/>
                <a:gdLst/>
                <a:ahLst/>
                <a:cxnLst/>
                <a:rect l="0" t="0" r="0" b="0"/>
                <a:pathLst>
                  <a:path w="131445" h="108585">
                    <a:moveTo>
                      <a:pt x="132192" y="92892"/>
                    </a:moveTo>
                    <a:cubicBezTo>
                      <a:pt x="135797" y="87992"/>
                      <a:pt x="134722" y="81059"/>
                      <a:pt x="129800" y="77484"/>
                    </a:cubicBezTo>
                    <a:lnTo>
                      <a:pt x="26838" y="2679"/>
                    </a:lnTo>
                    <a:cubicBezTo>
                      <a:pt x="21916" y="-895"/>
                      <a:pt x="14936" y="187"/>
                      <a:pt x="11331" y="5087"/>
                    </a:cubicBezTo>
                    <a:lnTo>
                      <a:pt x="2652" y="17027"/>
                    </a:lnTo>
                    <a:cubicBezTo>
                      <a:pt x="-906" y="21965"/>
                      <a:pt x="214" y="28930"/>
                      <a:pt x="5136" y="32504"/>
                    </a:cubicBezTo>
                    <a:lnTo>
                      <a:pt x="108083" y="107302"/>
                    </a:lnTo>
                    <a:cubicBezTo>
                      <a:pt x="113005" y="110875"/>
                      <a:pt x="119955" y="109763"/>
                      <a:pt x="123506" y="104833"/>
                    </a:cubicBezTo>
                    <a:lnTo>
                      <a:pt x="132192" y="9289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EB1D0C0-6185-42BB-915C-01A01546805B}"/>
                  </a:ext>
                </a:extLst>
              </p:cNvPr>
              <p:cNvSpPr/>
              <p:nvPr/>
            </p:nvSpPr>
            <p:spPr>
              <a:xfrm>
                <a:off x="2877185" y="4734701"/>
                <a:ext cx="32619" cy="19571"/>
              </a:xfrm>
              <a:custGeom>
                <a:avLst/>
                <a:gdLst/>
                <a:ahLst/>
                <a:cxnLst/>
                <a:rect l="0" t="0" r="0" b="0"/>
                <a:pathLst>
                  <a:path w="142875" h="85725">
                    <a:moveTo>
                      <a:pt x="144017" y="67877"/>
                    </a:moveTo>
                    <a:cubicBezTo>
                      <a:pt x="146524" y="62338"/>
                      <a:pt x="144025" y="55776"/>
                      <a:pt x="138470" y="53300"/>
                    </a:cubicBezTo>
                    <a:lnTo>
                      <a:pt x="22188" y="1522"/>
                    </a:lnTo>
                    <a:cubicBezTo>
                      <a:pt x="16626" y="-947"/>
                      <a:pt x="10027" y="1560"/>
                      <a:pt x="7520" y="7108"/>
                    </a:cubicBezTo>
                    <a:lnTo>
                      <a:pt x="1508" y="20572"/>
                    </a:lnTo>
                    <a:cubicBezTo>
                      <a:pt x="-946" y="26143"/>
                      <a:pt x="1591" y="32726"/>
                      <a:pt x="7154" y="35195"/>
                    </a:cubicBezTo>
                    <a:lnTo>
                      <a:pt x="123443" y="86988"/>
                    </a:lnTo>
                    <a:cubicBezTo>
                      <a:pt x="129005" y="89464"/>
                      <a:pt x="135551" y="86927"/>
                      <a:pt x="138005" y="81357"/>
                    </a:cubicBezTo>
                    <a:lnTo>
                      <a:pt x="144017" y="6787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44B6765-1634-40FB-B020-953D5E13F2BE}"/>
                  </a:ext>
                </a:extLst>
              </p:cNvPr>
              <p:cNvSpPr/>
              <p:nvPr/>
            </p:nvSpPr>
            <p:spPr>
              <a:xfrm>
                <a:off x="3281836" y="4472887"/>
                <a:ext cx="7829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34290" h="148590">
                    <a:moveTo>
                      <a:pt x="19012" y="149954"/>
                    </a:moveTo>
                    <a:cubicBezTo>
                      <a:pt x="25161" y="149954"/>
                      <a:pt x="26395" y="149969"/>
                      <a:pt x="26395" y="149969"/>
                    </a:cubicBezTo>
                    <a:cubicBezTo>
                      <a:pt x="32484" y="150022"/>
                      <a:pt x="37460" y="145092"/>
                      <a:pt x="37460" y="139011"/>
                    </a:cubicBezTo>
                    <a:lnTo>
                      <a:pt x="37460" y="11742"/>
                    </a:lnTo>
                    <a:cubicBezTo>
                      <a:pt x="37460" y="5661"/>
                      <a:pt x="32484" y="640"/>
                      <a:pt x="26395" y="587"/>
                    </a:cubicBezTo>
                    <a:cubicBezTo>
                      <a:pt x="26395" y="587"/>
                      <a:pt x="25161" y="572"/>
                      <a:pt x="19012" y="572"/>
                    </a:cubicBezTo>
                    <a:cubicBezTo>
                      <a:pt x="12855" y="572"/>
                      <a:pt x="11636" y="587"/>
                      <a:pt x="11636" y="587"/>
                    </a:cubicBezTo>
                    <a:cubicBezTo>
                      <a:pt x="5547" y="640"/>
                      <a:pt x="572" y="5661"/>
                      <a:pt x="572" y="11742"/>
                    </a:cubicBezTo>
                    <a:lnTo>
                      <a:pt x="572" y="139011"/>
                    </a:lnTo>
                    <a:cubicBezTo>
                      <a:pt x="572" y="145092"/>
                      <a:pt x="5547" y="150022"/>
                      <a:pt x="11636" y="149969"/>
                    </a:cubicBezTo>
                    <a:cubicBezTo>
                      <a:pt x="11636" y="149969"/>
                      <a:pt x="12855" y="149954"/>
                      <a:pt x="19012" y="149954"/>
                    </a:cubicBez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322226-751F-4163-9826-F1D74F37B611}"/>
                  </a:ext>
                </a:extLst>
              </p:cNvPr>
              <p:cNvSpPr/>
              <p:nvPr/>
            </p:nvSpPr>
            <p:spPr>
              <a:xfrm>
                <a:off x="3642033" y="4693384"/>
                <a:ext cx="31314" cy="22181"/>
              </a:xfrm>
              <a:custGeom>
                <a:avLst/>
                <a:gdLst/>
                <a:ahLst/>
                <a:cxnLst/>
                <a:rect l="0" t="0" r="0" b="0"/>
                <a:pathLst>
                  <a:path w="137160" h="97155">
                    <a:moveTo>
                      <a:pt x="9455" y="93555"/>
                    </a:moveTo>
                    <a:cubicBezTo>
                      <a:pt x="12472" y="98843"/>
                      <a:pt x="19254" y="100672"/>
                      <a:pt x="24520" y="97632"/>
                    </a:cubicBezTo>
                    <a:lnTo>
                      <a:pt x="134735" y="33989"/>
                    </a:lnTo>
                    <a:cubicBezTo>
                      <a:pt x="140008" y="30941"/>
                      <a:pt x="141852" y="24129"/>
                      <a:pt x="138842" y="18841"/>
                    </a:cubicBezTo>
                    <a:lnTo>
                      <a:pt x="131482" y="6077"/>
                    </a:lnTo>
                    <a:cubicBezTo>
                      <a:pt x="128411" y="820"/>
                      <a:pt x="121598" y="-994"/>
                      <a:pt x="116325" y="2046"/>
                    </a:cubicBezTo>
                    <a:lnTo>
                      <a:pt x="6072" y="65696"/>
                    </a:lnTo>
                    <a:cubicBezTo>
                      <a:pt x="799" y="68737"/>
                      <a:pt x="-1000" y="75526"/>
                      <a:pt x="2071" y="80776"/>
                    </a:cubicBezTo>
                    <a:lnTo>
                      <a:pt x="9455" y="93555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E0D74E8-3CAB-426E-8158-E1C867522E17}"/>
                  </a:ext>
                </a:extLst>
              </p:cNvPr>
              <p:cNvSpPr/>
              <p:nvPr/>
            </p:nvSpPr>
            <p:spPr>
              <a:xfrm>
                <a:off x="3661938" y="4734702"/>
                <a:ext cx="32619" cy="19571"/>
              </a:xfrm>
              <a:custGeom>
                <a:avLst/>
                <a:gdLst/>
                <a:ahLst/>
                <a:cxnLst/>
                <a:rect l="0" t="0" r="0" b="0"/>
                <a:pathLst>
                  <a:path w="142875" h="85725">
                    <a:moveTo>
                      <a:pt x="7551" y="81354"/>
                    </a:moveTo>
                    <a:cubicBezTo>
                      <a:pt x="10004" y="86924"/>
                      <a:pt x="16550" y="89461"/>
                      <a:pt x="22112" y="86985"/>
                    </a:cubicBezTo>
                    <a:lnTo>
                      <a:pt x="138409" y="35192"/>
                    </a:lnTo>
                    <a:cubicBezTo>
                      <a:pt x="143964" y="32723"/>
                      <a:pt x="146509" y="26140"/>
                      <a:pt x="144055" y="20569"/>
                    </a:cubicBezTo>
                    <a:lnTo>
                      <a:pt x="138043" y="7105"/>
                    </a:lnTo>
                    <a:cubicBezTo>
                      <a:pt x="135529" y="1557"/>
                      <a:pt x="128930" y="-950"/>
                      <a:pt x="123375" y="1527"/>
                    </a:cubicBezTo>
                    <a:lnTo>
                      <a:pt x="7093" y="53297"/>
                    </a:lnTo>
                    <a:cubicBezTo>
                      <a:pt x="1538" y="55773"/>
                      <a:pt x="-961" y="62335"/>
                      <a:pt x="1546" y="67882"/>
                    </a:cubicBezTo>
                    <a:lnTo>
                      <a:pt x="7551" y="8135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619530-1005-468D-9331-DDABF36F8878}"/>
                  </a:ext>
                </a:extLst>
              </p:cNvPr>
              <p:cNvSpPr/>
              <p:nvPr/>
            </p:nvSpPr>
            <p:spPr>
              <a:xfrm>
                <a:off x="3618200" y="4654532"/>
                <a:ext cx="30009" cy="24790"/>
              </a:xfrm>
              <a:custGeom>
                <a:avLst/>
                <a:gdLst/>
                <a:ahLst/>
                <a:cxnLst/>
                <a:rect l="0" t="0" r="0" b="0"/>
                <a:pathLst>
                  <a:path w="131445" h="108585">
                    <a:moveTo>
                      <a:pt x="11389" y="104825"/>
                    </a:moveTo>
                    <a:cubicBezTo>
                      <a:pt x="14948" y="109763"/>
                      <a:pt x="21889" y="110875"/>
                      <a:pt x="26820" y="107294"/>
                    </a:cubicBezTo>
                    <a:lnTo>
                      <a:pt x="129758" y="32504"/>
                    </a:lnTo>
                    <a:cubicBezTo>
                      <a:pt x="134681" y="28922"/>
                      <a:pt x="135801" y="21957"/>
                      <a:pt x="132242" y="17027"/>
                    </a:cubicBezTo>
                    <a:lnTo>
                      <a:pt x="123540" y="5087"/>
                    </a:lnTo>
                    <a:cubicBezTo>
                      <a:pt x="119936" y="187"/>
                      <a:pt x="112956" y="-895"/>
                      <a:pt x="108034" y="2679"/>
                    </a:cubicBezTo>
                    <a:lnTo>
                      <a:pt x="5095" y="77492"/>
                    </a:lnTo>
                    <a:cubicBezTo>
                      <a:pt x="172" y="81066"/>
                      <a:pt x="-902" y="88008"/>
                      <a:pt x="2710" y="92907"/>
                    </a:cubicBezTo>
                    <a:lnTo>
                      <a:pt x="11389" y="104825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A1B87B7-1FA7-43FE-961A-91177DEFA929}"/>
                  </a:ext>
                </a:extLst>
              </p:cNvPr>
              <p:cNvSpPr/>
              <p:nvPr/>
            </p:nvSpPr>
            <p:spPr>
              <a:xfrm>
                <a:off x="3689068" y="4822878"/>
                <a:ext cx="33924" cy="1435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62865">
                    <a:moveTo>
                      <a:pt x="3865" y="54824"/>
                    </a:moveTo>
                    <a:cubicBezTo>
                      <a:pt x="5099" y="60782"/>
                      <a:pt x="10974" y="64623"/>
                      <a:pt x="16925" y="63358"/>
                    </a:cubicBezTo>
                    <a:lnTo>
                      <a:pt x="141444" y="36901"/>
                    </a:lnTo>
                    <a:cubicBezTo>
                      <a:pt x="147403" y="35636"/>
                      <a:pt x="151266" y="29723"/>
                      <a:pt x="150032" y="23764"/>
                    </a:cubicBezTo>
                    <a:lnTo>
                      <a:pt x="146961" y="9324"/>
                    </a:lnTo>
                    <a:cubicBezTo>
                      <a:pt x="145681" y="3381"/>
                      <a:pt x="139752" y="-452"/>
                      <a:pt x="133793" y="813"/>
                    </a:cubicBezTo>
                    <a:lnTo>
                      <a:pt x="9290" y="27277"/>
                    </a:lnTo>
                    <a:cubicBezTo>
                      <a:pt x="3339" y="28542"/>
                      <a:pt x="-471" y="34440"/>
                      <a:pt x="824" y="40391"/>
                    </a:cubicBezTo>
                    <a:lnTo>
                      <a:pt x="3865" y="5482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CC5861B-A4F4-417B-AB33-AFB75BB3A66F}"/>
                  </a:ext>
                </a:extLst>
              </p:cNvPr>
              <p:cNvSpPr/>
              <p:nvPr/>
            </p:nvSpPr>
            <p:spPr>
              <a:xfrm>
                <a:off x="3677680" y="4778021"/>
                <a:ext cx="33924" cy="1696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74295">
                    <a:moveTo>
                      <a:pt x="5681" y="68417"/>
                    </a:moveTo>
                    <a:cubicBezTo>
                      <a:pt x="7533" y="74215"/>
                      <a:pt x="13789" y="77416"/>
                      <a:pt x="19572" y="75541"/>
                    </a:cubicBezTo>
                    <a:lnTo>
                      <a:pt x="140639" y="36192"/>
                    </a:lnTo>
                    <a:cubicBezTo>
                      <a:pt x="146430" y="34317"/>
                      <a:pt x="149646" y="28031"/>
                      <a:pt x="147786" y="22239"/>
                    </a:cubicBezTo>
                    <a:lnTo>
                      <a:pt x="143230" y="8196"/>
                    </a:lnTo>
                    <a:cubicBezTo>
                      <a:pt x="141325" y="2420"/>
                      <a:pt x="135031" y="-765"/>
                      <a:pt x="129239" y="1109"/>
                    </a:cubicBezTo>
                    <a:lnTo>
                      <a:pt x="8188" y="40451"/>
                    </a:lnTo>
                    <a:cubicBezTo>
                      <a:pt x="2397" y="42333"/>
                      <a:pt x="-781" y="48605"/>
                      <a:pt x="1124" y="54381"/>
                    </a:cubicBezTo>
                    <a:lnTo>
                      <a:pt x="5681" y="6841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CBFCABA-8DD9-4376-AA66-3986167BA361}"/>
                  </a:ext>
                </a:extLst>
              </p:cNvPr>
              <p:cNvSpPr/>
              <p:nvPr/>
            </p:nvSpPr>
            <p:spPr>
              <a:xfrm>
                <a:off x="3695986" y="4868761"/>
                <a:ext cx="339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45720">
                    <a:moveTo>
                      <a:pt x="2160" y="40766"/>
                    </a:moveTo>
                    <a:cubicBezTo>
                      <a:pt x="2747" y="46824"/>
                      <a:pt x="8187" y="51259"/>
                      <a:pt x="14238" y="50619"/>
                    </a:cubicBezTo>
                    <a:lnTo>
                      <a:pt x="140821" y="37307"/>
                    </a:lnTo>
                    <a:cubicBezTo>
                      <a:pt x="146871" y="36674"/>
                      <a:pt x="151329" y="31195"/>
                      <a:pt x="150735" y="25137"/>
                    </a:cubicBezTo>
                    <a:lnTo>
                      <a:pt x="149211" y="10477"/>
                    </a:lnTo>
                    <a:cubicBezTo>
                      <a:pt x="148563" y="4426"/>
                      <a:pt x="143076" y="-1"/>
                      <a:pt x="137026" y="632"/>
                    </a:cubicBezTo>
                    <a:lnTo>
                      <a:pt x="10450" y="13928"/>
                    </a:lnTo>
                    <a:cubicBezTo>
                      <a:pt x="4407" y="14569"/>
                      <a:pt x="-19" y="20040"/>
                      <a:pt x="636" y="26090"/>
                    </a:cubicBezTo>
                    <a:lnTo>
                      <a:pt x="2160" y="4076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6AB075D6-F1AF-43DA-8168-220CD1FEE396}"/>
                  </a:ext>
                </a:extLst>
              </p:cNvPr>
              <p:cNvSpPr/>
              <p:nvPr/>
            </p:nvSpPr>
            <p:spPr>
              <a:xfrm>
                <a:off x="3590713" y="4618549"/>
                <a:ext cx="28705" cy="26095"/>
              </a:xfrm>
              <a:custGeom>
                <a:avLst/>
                <a:gdLst/>
                <a:ahLst/>
                <a:cxnLst/>
                <a:rect l="0" t="0" r="0" b="0"/>
                <a:pathLst>
                  <a:path w="125730" h="114300">
                    <a:moveTo>
                      <a:pt x="13303" y="115082"/>
                    </a:moveTo>
                    <a:cubicBezTo>
                      <a:pt x="17357" y="119624"/>
                      <a:pt x="24367" y="120005"/>
                      <a:pt x="28893" y="115936"/>
                    </a:cubicBezTo>
                    <a:lnTo>
                      <a:pt x="123457" y="30790"/>
                    </a:lnTo>
                    <a:cubicBezTo>
                      <a:pt x="127984" y="26713"/>
                      <a:pt x="128365" y="19672"/>
                      <a:pt x="124311" y="15138"/>
                    </a:cubicBezTo>
                    <a:lnTo>
                      <a:pt x="114428" y="4189"/>
                    </a:lnTo>
                    <a:cubicBezTo>
                      <a:pt x="110328" y="-315"/>
                      <a:pt x="103280" y="-658"/>
                      <a:pt x="98753" y="3411"/>
                    </a:cubicBezTo>
                    <a:lnTo>
                      <a:pt x="4204" y="88565"/>
                    </a:lnTo>
                    <a:cubicBezTo>
                      <a:pt x="-322" y="92634"/>
                      <a:pt x="-665" y="99644"/>
                      <a:pt x="3435" y="104140"/>
                    </a:cubicBezTo>
                    <a:lnTo>
                      <a:pt x="13303" y="11508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F2EF998-9AAF-42B8-BD33-8B379435323A}"/>
                  </a:ext>
                </a:extLst>
              </p:cNvPr>
              <p:cNvSpPr/>
              <p:nvPr/>
            </p:nvSpPr>
            <p:spPr>
              <a:xfrm>
                <a:off x="3559884" y="4585811"/>
                <a:ext cx="26095" cy="28705"/>
              </a:xfrm>
              <a:custGeom>
                <a:avLst/>
                <a:gdLst/>
                <a:ahLst/>
                <a:cxnLst/>
                <a:rect l="0" t="0" r="0" b="0"/>
                <a:pathLst>
                  <a:path w="114300" h="125730">
                    <a:moveTo>
                      <a:pt x="15212" y="124268"/>
                    </a:moveTo>
                    <a:cubicBezTo>
                      <a:pt x="19708" y="128367"/>
                      <a:pt x="26718" y="128024"/>
                      <a:pt x="30787" y="123498"/>
                    </a:cubicBezTo>
                    <a:lnTo>
                      <a:pt x="115918" y="28926"/>
                    </a:lnTo>
                    <a:cubicBezTo>
                      <a:pt x="119995" y="24400"/>
                      <a:pt x="119644" y="17351"/>
                      <a:pt x="115148" y="13252"/>
                    </a:cubicBezTo>
                    <a:lnTo>
                      <a:pt x="104191" y="3376"/>
                    </a:lnTo>
                    <a:cubicBezTo>
                      <a:pt x="99657" y="-678"/>
                      <a:pt x="92609" y="-289"/>
                      <a:pt x="88539" y="4230"/>
                    </a:cubicBezTo>
                    <a:lnTo>
                      <a:pt x="3393" y="98802"/>
                    </a:lnTo>
                    <a:cubicBezTo>
                      <a:pt x="-683" y="103320"/>
                      <a:pt x="-295" y="110331"/>
                      <a:pt x="4247" y="114384"/>
                    </a:cubicBezTo>
                    <a:lnTo>
                      <a:pt x="15212" y="124268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9EB8DD0-0D03-4A2E-93FF-1EB9FF27E60C}"/>
                  </a:ext>
                </a:extLst>
              </p:cNvPr>
              <p:cNvSpPr/>
              <p:nvPr/>
            </p:nvSpPr>
            <p:spPr>
              <a:xfrm>
                <a:off x="3410158" y="4494000"/>
                <a:ext cx="1696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74295" h="148590">
                    <a:moveTo>
                      <a:pt x="22264" y="147758"/>
                    </a:moveTo>
                    <a:cubicBezTo>
                      <a:pt x="28048" y="149663"/>
                      <a:pt x="34311" y="146485"/>
                      <a:pt x="36194" y="140701"/>
                    </a:cubicBezTo>
                    <a:lnTo>
                      <a:pt x="75520" y="19635"/>
                    </a:lnTo>
                    <a:cubicBezTo>
                      <a:pt x="77402" y="13851"/>
                      <a:pt x="74210" y="7557"/>
                      <a:pt x="68434" y="5645"/>
                    </a:cubicBezTo>
                    <a:lnTo>
                      <a:pt x="54413" y="1095"/>
                    </a:lnTo>
                    <a:cubicBezTo>
                      <a:pt x="48614" y="-756"/>
                      <a:pt x="42335" y="2459"/>
                      <a:pt x="40461" y="8251"/>
                    </a:cubicBezTo>
                    <a:lnTo>
                      <a:pt x="1111" y="129309"/>
                    </a:lnTo>
                    <a:cubicBezTo>
                      <a:pt x="-771" y="135101"/>
                      <a:pt x="2429" y="141349"/>
                      <a:pt x="8228" y="143193"/>
                    </a:cubicBezTo>
                    <a:lnTo>
                      <a:pt x="22264" y="147758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01DA51F6-C2EE-4696-87D5-29E358F21969}"/>
                  </a:ext>
                </a:extLst>
              </p:cNvPr>
              <p:cNvSpPr/>
              <p:nvPr/>
            </p:nvSpPr>
            <p:spPr>
              <a:xfrm>
                <a:off x="3325215" y="4475128"/>
                <a:ext cx="10438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45720" h="148590">
                    <a:moveTo>
                      <a:pt x="25176" y="150701"/>
                    </a:moveTo>
                    <a:cubicBezTo>
                      <a:pt x="31226" y="151348"/>
                      <a:pt x="36697" y="146929"/>
                      <a:pt x="37330" y="140878"/>
                    </a:cubicBezTo>
                    <a:lnTo>
                      <a:pt x="50634" y="14325"/>
                    </a:lnTo>
                    <a:cubicBezTo>
                      <a:pt x="51267" y="8268"/>
                      <a:pt x="46839" y="2789"/>
                      <a:pt x="40789" y="2141"/>
                    </a:cubicBezTo>
                    <a:lnTo>
                      <a:pt x="26098" y="625"/>
                    </a:lnTo>
                    <a:cubicBezTo>
                      <a:pt x="20040" y="30"/>
                      <a:pt x="14569" y="4496"/>
                      <a:pt x="13929" y="10546"/>
                    </a:cubicBezTo>
                    <a:lnTo>
                      <a:pt x="632" y="137114"/>
                    </a:lnTo>
                    <a:cubicBezTo>
                      <a:pt x="-1" y="143164"/>
                      <a:pt x="4434" y="148597"/>
                      <a:pt x="10492" y="149192"/>
                    </a:cubicBezTo>
                    <a:lnTo>
                      <a:pt x="25176" y="150701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75709DE8-BAC0-4D68-BAC5-7D48ED912F96}"/>
                  </a:ext>
                </a:extLst>
              </p:cNvPr>
              <p:cNvSpPr/>
              <p:nvPr/>
            </p:nvSpPr>
            <p:spPr>
              <a:xfrm>
                <a:off x="3450769" y="4510503"/>
                <a:ext cx="19571" cy="32619"/>
              </a:xfrm>
              <a:custGeom>
                <a:avLst/>
                <a:gdLst/>
                <a:ahLst/>
                <a:cxnLst/>
                <a:rect l="0" t="0" r="0" b="0"/>
                <a:pathLst>
                  <a:path w="85725" h="142875">
                    <a:moveTo>
                      <a:pt x="20632" y="144017"/>
                    </a:moveTo>
                    <a:cubicBezTo>
                      <a:pt x="26180" y="146524"/>
                      <a:pt x="32740" y="144025"/>
                      <a:pt x="35217" y="138470"/>
                    </a:cubicBezTo>
                    <a:lnTo>
                      <a:pt x="86980" y="22173"/>
                    </a:lnTo>
                    <a:cubicBezTo>
                      <a:pt x="89456" y="16611"/>
                      <a:pt x="86941" y="10019"/>
                      <a:pt x="81394" y="7512"/>
                    </a:cubicBezTo>
                    <a:lnTo>
                      <a:pt x="67930" y="1508"/>
                    </a:lnTo>
                    <a:cubicBezTo>
                      <a:pt x="62359" y="-946"/>
                      <a:pt x="55783" y="1591"/>
                      <a:pt x="53299" y="7154"/>
                    </a:cubicBezTo>
                    <a:lnTo>
                      <a:pt x="1521" y="123443"/>
                    </a:lnTo>
                    <a:cubicBezTo>
                      <a:pt x="-955" y="128998"/>
                      <a:pt x="1582" y="135551"/>
                      <a:pt x="7145" y="138005"/>
                    </a:cubicBezTo>
                    <a:lnTo>
                      <a:pt x="20632" y="14401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32C6282-1886-42F8-A929-99257F2214E1}"/>
                  </a:ext>
                </a:extLst>
              </p:cNvPr>
              <p:cNvSpPr/>
              <p:nvPr/>
            </p:nvSpPr>
            <p:spPr>
              <a:xfrm>
                <a:off x="3368151" y="4482170"/>
                <a:ext cx="1435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62865" h="148590">
                    <a:moveTo>
                      <a:pt x="23764" y="150009"/>
                    </a:moveTo>
                    <a:cubicBezTo>
                      <a:pt x="29716" y="151296"/>
                      <a:pt x="35613" y="147479"/>
                      <a:pt x="36878" y="141528"/>
                    </a:cubicBezTo>
                    <a:lnTo>
                      <a:pt x="63358" y="17009"/>
                    </a:lnTo>
                    <a:cubicBezTo>
                      <a:pt x="64623" y="11058"/>
                      <a:pt x="60798" y="5137"/>
                      <a:pt x="54846" y="3849"/>
                    </a:cubicBezTo>
                    <a:lnTo>
                      <a:pt x="40399" y="801"/>
                    </a:lnTo>
                    <a:cubicBezTo>
                      <a:pt x="34440" y="-433"/>
                      <a:pt x="28527" y="3430"/>
                      <a:pt x="27262" y="9382"/>
                    </a:cubicBezTo>
                    <a:lnTo>
                      <a:pt x="813" y="133892"/>
                    </a:lnTo>
                    <a:cubicBezTo>
                      <a:pt x="-452" y="139844"/>
                      <a:pt x="3381" y="145719"/>
                      <a:pt x="9347" y="146953"/>
                    </a:cubicBezTo>
                    <a:lnTo>
                      <a:pt x="23764" y="150009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06A31FE-CF89-449B-A902-C41DF4861890}"/>
                  </a:ext>
                </a:extLst>
              </p:cNvPr>
              <p:cNvSpPr/>
              <p:nvPr/>
            </p:nvSpPr>
            <p:spPr>
              <a:xfrm>
                <a:off x="3526038" y="4556679"/>
                <a:ext cx="24790" cy="30009"/>
              </a:xfrm>
              <a:custGeom>
                <a:avLst/>
                <a:gdLst/>
                <a:ahLst/>
                <a:cxnLst/>
                <a:rect l="0" t="0" r="0" b="0"/>
                <a:pathLst>
                  <a:path w="108585" h="131445">
                    <a:moveTo>
                      <a:pt x="17071" y="132180"/>
                    </a:moveTo>
                    <a:cubicBezTo>
                      <a:pt x="21971" y="135792"/>
                      <a:pt x="28897" y="134717"/>
                      <a:pt x="32479" y="129795"/>
                    </a:cubicBezTo>
                    <a:lnTo>
                      <a:pt x="107284" y="26841"/>
                    </a:lnTo>
                    <a:cubicBezTo>
                      <a:pt x="110858" y="21919"/>
                      <a:pt x="109776" y="14939"/>
                      <a:pt x="104876" y="11327"/>
                    </a:cubicBezTo>
                    <a:lnTo>
                      <a:pt x="92959" y="2655"/>
                    </a:lnTo>
                    <a:cubicBezTo>
                      <a:pt x="88029" y="-903"/>
                      <a:pt x="81064" y="209"/>
                      <a:pt x="77482" y="5131"/>
                    </a:cubicBezTo>
                    <a:lnTo>
                      <a:pt x="2669" y="108093"/>
                    </a:lnTo>
                    <a:cubicBezTo>
                      <a:pt x="-912" y="113016"/>
                      <a:pt x="208" y="119950"/>
                      <a:pt x="5146" y="123508"/>
                    </a:cubicBezTo>
                    <a:lnTo>
                      <a:pt x="17071" y="13218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A846CF8-6535-4939-B875-B11E1E9A86FC}"/>
                  </a:ext>
                </a:extLst>
              </p:cNvPr>
              <p:cNvSpPr/>
              <p:nvPr/>
            </p:nvSpPr>
            <p:spPr>
              <a:xfrm>
                <a:off x="3489539" y="4530557"/>
                <a:ext cx="15657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68580" h="148590">
                    <a:moveTo>
                      <a:pt x="71223" y="572"/>
                    </a:moveTo>
                    <a:lnTo>
                      <a:pt x="2042" y="120381"/>
                    </a:lnTo>
                    <a:cubicBezTo>
                      <a:pt x="-999" y="125654"/>
                      <a:pt x="830" y="132428"/>
                      <a:pt x="6118" y="135446"/>
                    </a:cubicBezTo>
                    <a:cubicBezTo>
                      <a:pt x="6118" y="135446"/>
                      <a:pt x="17868" y="142151"/>
                      <a:pt x="28445" y="148407"/>
                    </a:cubicBez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5C59AC4-9934-44C6-8259-9ABC61BA9B65}"/>
                  </a:ext>
                </a:extLst>
              </p:cNvPr>
              <p:cNvSpPr/>
              <p:nvPr/>
            </p:nvSpPr>
            <p:spPr>
              <a:xfrm>
                <a:off x="2898162" y="4693384"/>
                <a:ext cx="31314" cy="22181"/>
              </a:xfrm>
              <a:custGeom>
                <a:avLst/>
                <a:gdLst/>
                <a:ahLst/>
                <a:cxnLst/>
                <a:rect l="0" t="0" r="0" b="0"/>
                <a:pathLst>
                  <a:path w="137160" h="97155">
                    <a:moveTo>
                      <a:pt x="138789" y="80769"/>
                    </a:moveTo>
                    <a:cubicBezTo>
                      <a:pt x="141859" y="75518"/>
                      <a:pt x="140053" y="68729"/>
                      <a:pt x="134788" y="65689"/>
                    </a:cubicBezTo>
                    <a:lnTo>
                      <a:pt x="24557" y="2046"/>
                    </a:lnTo>
                    <a:cubicBezTo>
                      <a:pt x="19284" y="-994"/>
                      <a:pt x="12464" y="820"/>
                      <a:pt x="9401" y="6077"/>
                    </a:cubicBezTo>
                    <a:lnTo>
                      <a:pt x="2017" y="18841"/>
                    </a:lnTo>
                    <a:cubicBezTo>
                      <a:pt x="-993" y="24129"/>
                      <a:pt x="851" y="30941"/>
                      <a:pt x="6117" y="33982"/>
                    </a:cubicBezTo>
                    <a:lnTo>
                      <a:pt x="116340" y="97632"/>
                    </a:lnTo>
                    <a:cubicBezTo>
                      <a:pt x="121605" y="100672"/>
                      <a:pt x="128387" y="98843"/>
                      <a:pt x="131405" y="93555"/>
                    </a:cubicBezTo>
                    <a:lnTo>
                      <a:pt x="138789" y="80769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AB652D2-5D73-41F1-8212-7F2DB5D4B16B}"/>
                  </a:ext>
                </a:extLst>
              </p:cNvPr>
              <p:cNvSpPr/>
              <p:nvPr/>
            </p:nvSpPr>
            <p:spPr>
              <a:xfrm>
                <a:off x="3325213" y="5329301"/>
                <a:ext cx="10438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45720" h="148590">
                    <a:moveTo>
                      <a:pt x="10484" y="2152"/>
                    </a:moveTo>
                    <a:cubicBezTo>
                      <a:pt x="4434" y="2739"/>
                      <a:pt x="-1" y="8172"/>
                      <a:pt x="632" y="14223"/>
                    </a:cubicBezTo>
                    <a:lnTo>
                      <a:pt x="13936" y="140798"/>
                    </a:lnTo>
                    <a:cubicBezTo>
                      <a:pt x="14576" y="146856"/>
                      <a:pt x="20047" y="151322"/>
                      <a:pt x="26105" y="150727"/>
                    </a:cubicBezTo>
                    <a:lnTo>
                      <a:pt x="40781" y="149203"/>
                    </a:lnTo>
                    <a:cubicBezTo>
                      <a:pt x="46832" y="148556"/>
                      <a:pt x="51259" y="143069"/>
                      <a:pt x="50626" y="137019"/>
                    </a:cubicBezTo>
                    <a:lnTo>
                      <a:pt x="37322" y="10443"/>
                    </a:lnTo>
                    <a:cubicBezTo>
                      <a:pt x="36689" y="4393"/>
                      <a:pt x="31218" y="-19"/>
                      <a:pt x="25168" y="636"/>
                    </a:cubicBezTo>
                    <a:lnTo>
                      <a:pt x="10484" y="215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79DA7DD-C978-44A0-BEDC-62A48ABBFE5F}"/>
                  </a:ext>
                </a:extLst>
              </p:cNvPr>
              <p:cNvSpPr/>
              <p:nvPr/>
            </p:nvSpPr>
            <p:spPr>
              <a:xfrm>
                <a:off x="3489529" y="5275346"/>
                <a:ext cx="22181" cy="31314"/>
              </a:xfrm>
              <a:custGeom>
                <a:avLst/>
                <a:gdLst/>
                <a:ahLst/>
                <a:cxnLst/>
                <a:rect l="0" t="0" r="0" b="0"/>
                <a:pathLst>
                  <a:path w="97155" h="137160">
                    <a:moveTo>
                      <a:pt x="6124" y="9447"/>
                    </a:moveTo>
                    <a:cubicBezTo>
                      <a:pt x="836" y="12465"/>
                      <a:pt x="-1001" y="19239"/>
                      <a:pt x="2040" y="24504"/>
                    </a:cubicBezTo>
                    <a:lnTo>
                      <a:pt x="65705" y="134743"/>
                    </a:lnTo>
                    <a:cubicBezTo>
                      <a:pt x="68745" y="140008"/>
                      <a:pt x="75557" y="141852"/>
                      <a:pt x="80846" y="138835"/>
                    </a:cubicBezTo>
                    <a:lnTo>
                      <a:pt x="93601" y="131451"/>
                    </a:lnTo>
                    <a:cubicBezTo>
                      <a:pt x="98859" y="128388"/>
                      <a:pt x="100673" y="121568"/>
                      <a:pt x="97625" y="116295"/>
                    </a:cubicBezTo>
                    <a:lnTo>
                      <a:pt x="33983" y="6071"/>
                    </a:lnTo>
                    <a:cubicBezTo>
                      <a:pt x="30935" y="798"/>
                      <a:pt x="24145" y="-1000"/>
                      <a:pt x="18895" y="2071"/>
                    </a:cubicBezTo>
                    <a:lnTo>
                      <a:pt x="6124" y="944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46D584D9-2A2D-41B3-B483-98609F95718A}"/>
                  </a:ext>
                </a:extLst>
              </p:cNvPr>
              <p:cNvSpPr/>
              <p:nvPr/>
            </p:nvSpPr>
            <p:spPr>
              <a:xfrm>
                <a:off x="3559873" y="5224025"/>
                <a:ext cx="26095" cy="28705"/>
              </a:xfrm>
              <a:custGeom>
                <a:avLst/>
                <a:gdLst/>
                <a:ahLst/>
                <a:cxnLst/>
                <a:rect l="0" t="0" r="0" b="0"/>
                <a:pathLst>
                  <a:path w="114300" h="125730">
                    <a:moveTo>
                      <a:pt x="4247" y="13300"/>
                    </a:moveTo>
                    <a:cubicBezTo>
                      <a:pt x="-295" y="17354"/>
                      <a:pt x="-683" y="24364"/>
                      <a:pt x="3393" y="28891"/>
                    </a:cubicBezTo>
                    <a:lnTo>
                      <a:pt x="88554" y="123455"/>
                    </a:lnTo>
                    <a:cubicBezTo>
                      <a:pt x="92624" y="127981"/>
                      <a:pt x="99672" y="128362"/>
                      <a:pt x="104206" y="124308"/>
                    </a:cubicBezTo>
                    <a:lnTo>
                      <a:pt x="115164" y="114440"/>
                    </a:lnTo>
                    <a:cubicBezTo>
                      <a:pt x="119659" y="110341"/>
                      <a:pt x="120010" y="103285"/>
                      <a:pt x="115941" y="98766"/>
                    </a:cubicBezTo>
                    <a:lnTo>
                      <a:pt x="30780" y="4202"/>
                    </a:lnTo>
                    <a:cubicBezTo>
                      <a:pt x="26703" y="-317"/>
                      <a:pt x="19693" y="-667"/>
                      <a:pt x="15197" y="3432"/>
                    </a:cubicBezTo>
                    <a:lnTo>
                      <a:pt x="4247" y="1330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1A8E74D-8A99-4C09-B0F6-BC1139E643C0}"/>
                  </a:ext>
                </a:extLst>
              </p:cNvPr>
              <p:cNvSpPr/>
              <p:nvPr/>
            </p:nvSpPr>
            <p:spPr>
              <a:xfrm>
                <a:off x="3590703" y="5193194"/>
                <a:ext cx="28705" cy="26095"/>
              </a:xfrm>
              <a:custGeom>
                <a:avLst/>
                <a:gdLst/>
                <a:ahLst/>
                <a:cxnLst/>
                <a:rect l="0" t="0" r="0" b="0"/>
                <a:pathLst>
                  <a:path w="125730" h="114300">
                    <a:moveTo>
                      <a:pt x="3435" y="15213"/>
                    </a:moveTo>
                    <a:cubicBezTo>
                      <a:pt x="-665" y="19709"/>
                      <a:pt x="-322" y="26727"/>
                      <a:pt x="4204" y="30796"/>
                    </a:cubicBezTo>
                    <a:lnTo>
                      <a:pt x="98769" y="115934"/>
                    </a:lnTo>
                    <a:cubicBezTo>
                      <a:pt x="103295" y="120003"/>
                      <a:pt x="110343" y="119653"/>
                      <a:pt x="114443" y="115157"/>
                    </a:cubicBezTo>
                    <a:lnTo>
                      <a:pt x="124319" y="104184"/>
                    </a:lnTo>
                    <a:cubicBezTo>
                      <a:pt x="128380" y="99650"/>
                      <a:pt x="127999" y="92609"/>
                      <a:pt x="123473" y="88540"/>
                    </a:cubicBezTo>
                    <a:lnTo>
                      <a:pt x="28893" y="3387"/>
                    </a:lnTo>
                    <a:cubicBezTo>
                      <a:pt x="24375" y="-682"/>
                      <a:pt x="17364" y="-294"/>
                      <a:pt x="13310" y="4248"/>
                    </a:cubicBezTo>
                    <a:lnTo>
                      <a:pt x="3435" y="15213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B25A6F3-16BF-4307-9ADD-5D24E5710E95}"/>
                  </a:ext>
                </a:extLst>
              </p:cNvPr>
              <p:cNvSpPr/>
              <p:nvPr/>
            </p:nvSpPr>
            <p:spPr>
              <a:xfrm>
                <a:off x="3368146" y="5322378"/>
                <a:ext cx="1435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62865" h="148590">
                    <a:moveTo>
                      <a:pt x="9347" y="3870"/>
                    </a:moveTo>
                    <a:cubicBezTo>
                      <a:pt x="3388" y="5104"/>
                      <a:pt x="-452" y="10979"/>
                      <a:pt x="813" y="16930"/>
                    </a:cubicBezTo>
                    <a:lnTo>
                      <a:pt x="27269" y="141449"/>
                    </a:lnTo>
                    <a:cubicBezTo>
                      <a:pt x="28534" y="147400"/>
                      <a:pt x="34447" y="151263"/>
                      <a:pt x="40398" y="150029"/>
                    </a:cubicBezTo>
                    <a:lnTo>
                      <a:pt x="54846" y="146973"/>
                    </a:lnTo>
                    <a:cubicBezTo>
                      <a:pt x="60797" y="145678"/>
                      <a:pt x="64630" y="139757"/>
                      <a:pt x="63365" y="133806"/>
                    </a:cubicBezTo>
                    <a:lnTo>
                      <a:pt x="36893" y="9295"/>
                    </a:lnTo>
                    <a:cubicBezTo>
                      <a:pt x="35628" y="3344"/>
                      <a:pt x="29730" y="-466"/>
                      <a:pt x="23779" y="822"/>
                    </a:cubicBezTo>
                    <a:lnTo>
                      <a:pt x="9347" y="3870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61B2365-09B6-4294-87D4-1A0A3D8EFBC0}"/>
                  </a:ext>
                </a:extLst>
              </p:cNvPr>
              <p:cNvSpPr/>
              <p:nvPr/>
            </p:nvSpPr>
            <p:spPr>
              <a:xfrm>
                <a:off x="3410153" y="5310992"/>
                <a:ext cx="1696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74295" h="148590">
                    <a:moveTo>
                      <a:pt x="8227" y="5682"/>
                    </a:moveTo>
                    <a:cubicBezTo>
                      <a:pt x="2436" y="7534"/>
                      <a:pt x="-772" y="13774"/>
                      <a:pt x="1110" y="19566"/>
                    </a:cubicBezTo>
                    <a:lnTo>
                      <a:pt x="40468" y="140617"/>
                    </a:lnTo>
                    <a:cubicBezTo>
                      <a:pt x="42342" y="146408"/>
                      <a:pt x="48629" y="149624"/>
                      <a:pt x="54420" y="147772"/>
                    </a:cubicBezTo>
                    <a:lnTo>
                      <a:pt x="68433" y="143223"/>
                    </a:lnTo>
                    <a:cubicBezTo>
                      <a:pt x="74209" y="141310"/>
                      <a:pt x="77402" y="135016"/>
                      <a:pt x="75520" y="129233"/>
                    </a:cubicBezTo>
                    <a:lnTo>
                      <a:pt x="36178" y="8174"/>
                    </a:lnTo>
                    <a:cubicBezTo>
                      <a:pt x="34296" y="2390"/>
                      <a:pt x="28032" y="-780"/>
                      <a:pt x="22256" y="1125"/>
                    </a:cubicBezTo>
                    <a:lnTo>
                      <a:pt x="8227" y="568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46FE7F95-7A02-4284-8362-DEA7CE264FB2}"/>
                  </a:ext>
                </a:extLst>
              </p:cNvPr>
              <p:cNvSpPr/>
              <p:nvPr/>
            </p:nvSpPr>
            <p:spPr>
              <a:xfrm>
                <a:off x="3450764" y="5295250"/>
                <a:ext cx="19571" cy="32619"/>
              </a:xfrm>
              <a:custGeom>
                <a:avLst/>
                <a:gdLst/>
                <a:ahLst/>
                <a:cxnLst/>
                <a:rect l="0" t="0" r="0" b="0"/>
                <a:pathLst>
                  <a:path w="85725" h="142875">
                    <a:moveTo>
                      <a:pt x="7152" y="7551"/>
                    </a:moveTo>
                    <a:cubicBezTo>
                      <a:pt x="1582" y="9997"/>
                      <a:pt x="-955" y="16542"/>
                      <a:pt x="1521" y="22105"/>
                    </a:cubicBezTo>
                    <a:lnTo>
                      <a:pt x="53299" y="138401"/>
                    </a:lnTo>
                    <a:cubicBezTo>
                      <a:pt x="55776" y="143964"/>
                      <a:pt x="62359" y="146501"/>
                      <a:pt x="67922" y="144055"/>
                    </a:cubicBezTo>
                    <a:lnTo>
                      <a:pt x="81394" y="138043"/>
                    </a:lnTo>
                    <a:cubicBezTo>
                      <a:pt x="86941" y="135544"/>
                      <a:pt x="89456" y="128945"/>
                      <a:pt x="86979" y="123390"/>
                    </a:cubicBezTo>
                    <a:lnTo>
                      <a:pt x="35209" y="7093"/>
                    </a:lnTo>
                    <a:cubicBezTo>
                      <a:pt x="32733" y="1539"/>
                      <a:pt x="26172" y="-961"/>
                      <a:pt x="20625" y="1546"/>
                    </a:cubicBezTo>
                    <a:lnTo>
                      <a:pt x="7152" y="7551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FEC4441-08C3-4133-A790-56D4471EF647}"/>
                  </a:ext>
                </a:extLst>
              </p:cNvPr>
              <p:cNvSpPr/>
              <p:nvPr/>
            </p:nvSpPr>
            <p:spPr>
              <a:xfrm>
                <a:off x="2841815" y="4958537"/>
                <a:ext cx="339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45720">
                    <a:moveTo>
                      <a:pt x="149176" y="10484"/>
                    </a:moveTo>
                    <a:cubicBezTo>
                      <a:pt x="148590" y="4434"/>
                      <a:pt x="143149" y="-1"/>
                      <a:pt x="137106" y="632"/>
                    </a:cubicBezTo>
                    <a:lnTo>
                      <a:pt x="10553" y="13929"/>
                    </a:lnTo>
                    <a:cubicBezTo>
                      <a:pt x="4503" y="14569"/>
                      <a:pt x="30" y="20040"/>
                      <a:pt x="625" y="26098"/>
                    </a:cubicBezTo>
                    <a:lnTo>
                      <a:pt x="2141" y="40781"/>
                    </a:lnTo>
                    <a:cubicBezTo>
                      <a:pt x="2789" y="46832"/>
                      <a:pt x="8267" y="51267"/>
                      <a:pt x="14318" y="50626"/>
                    </a:cubicBezTo>
                    <a:lnTo>
                      <a:pt x="140893" y="37307"/>
                    </a:lnTo>
                    <a:cubicBezTo>
                      <a:pt x="146944" y="36674"/>
                      <a:pt x="151363" y="31203"/>
                      <a:pt x="150708" y="25153"/>
                    </a:cubicBezTo>
                    <a:lnTo>
                      <a:pt x="149176" y="1048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9346792-0A3C-483D-9314-6937A575CCAE}"/>
                  </a:ext>
                </a:extLst>
              </p:cNvPr>
              <p:cNvSpPr/>
              <p:nvPr/>
            </p:nvSpPr>
            <p:spPr>
              <a:xfrm>
                <a:off x="3689065" y="5001465"/>
                <a:ext cx="33924" cy="1435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62865">
                    <a:moveTo>
                      <a:pt x="824" y="23779"/>
                    </a:moveTo>
                    <a:cubicBezTo>
                      <a:pt x="-471" y="29723"/>
                      <a:pt x="3339" y="35628"/>
                      <a:pt x="9290" y="36893"/>
                    </a:cubicBezTo>
                    <a:lnTo>
                      <a:pt x="133809" y="63350"/>
                    </a:lnTo>
                    <a:cubicBezTo>
                      <a:pt x="139767" y="64615"/>
                      <a:pt x="145688" y="60782"/>
                      <a:pt x="146968" y="54838"/>
                    </a:cubicBezTo>
                    <a:lnTo>
                      <a:pt x="150024" y="40406"/>
                    </a:lnTo>
                    <a:cubicBezTo>
                      <a:pt x="151258" y="34447"/>
                      <a:pt x="147403" y="28534"/>
                      <a:pt x="141444" y="27269"/>
                    </a:cubicBezTo>
                    <a:lnTo>
                      <a:pt x="16933" y="812"/>
                    </a:lnTo>
                    <a:cubicBezTo>
                      <a:pt x="10974" y="-452"/>
                      <a:pt x="5099" y="3388"/>
                      <a:pt x="3872" y="9347"/>
                    </a:cubicBezTo>
                    <a:lnTo>
                      <a:pt x="824" y="23779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2AAEB83-D28F-4815-9D04-6B52A97D6157}"/>
                  </a:ext>
                </a:extLst>
              </p:cNvPr>
              <p:cNvSpPr/>
              <p:nvPr/>
            </p:nvSpPr>
            <p:spPr>
              <a:xfrm>
                <a:off x="3695984" y="4958536"/>
                <a:ext cx="339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45720">
                    <a:moveTo>
                      <a:pt x="636" y="25146"/>
                    </a:moveTo>
                    <a:cubicBezTo>
                      <a:pt x="-19" y="31197"/>
                      <a:pt x="4400" y="36668"/>
                      <a:pt x="10451" y="37308"/>
                    </a:cubicBezTo>
                    <a:lnTo>
                      <a:pt x="137019" y="50613"/>
                    </a:lnTo>
                    <a:cubicBezTo>
                      <a:pt x="143069" y="51245"/>
                      <a:pt x="148555" y="46818"/>
                      <a:pt x="149211" y="40767"/>
                    </a:cubicBezTo>
                    <a:lnTo>
                      <a:pt x="150719" y="26099"/>
                    </a:lnTo>
                    <a:cubicBezTo>
                      <a:pt x="151314" y="20041"/>
                      <a:pt x="146849" y="14570"/>
                      <a:pt x="140798" y="13930"/>
                    </a:cubicBezTo>
                    <a:lnTo>
                      <a:pt x="14245" y="633"/>
                    </a:lnTo>
                    <a:cubicBezTo>
                      <a:pt x="8195" y="-7"/>
                      <a:pt x="2754" y="4428"/>
                      <a:pt x="2160" y="10486"/>
                    </a:cubicBezTo>
                    <a:lnTo>
                      <a:pt x="636" y="2514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DCB24-E372-4757-870E-ABC290E348DC}"/>
                  </a:ext>
                </a:extLst>
              </p:cNvPr>
              <p:cNvSpPr/>
              <p:nvPr/>
            </p:nvSpPr>
            <p:spPr>
              <a:xfrm>
                <a:off x="3698412" y="4915156"/>
                <a:ext cx="33924" cy="7829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34290">
                    <a:moveTo>
                      <a:pt x="149954" y="11636"/>
                    </a:moveTo>
                    <a:cubicBezTo>
                      <a:pt x="149893" y="5555"/>
                      <a:pt x="144864" y="572"/>
                      <a:pt x="138776" y="572"/>
                    </a:cubicBezTo>
                    <a:lnTo>
                      <a:pt x="11545" y="572"/>
                    </a:lnTo>
                    <a:cubicBezTo>
                      <a:pt x="5456" y="572"/>
                      <a:pt x="519" y="5555"/>
                      <a:pt x="572" y="11636"/>
                    </a:cubicBezTo>
                    <a:cubicBezTo>
                      <a:pt x="572" y="11636"/>
                      <a:pt x="587" y="12832"/>
                      <a:pt x="587" y="18982"/>
                    </a:cubicBezTo>
                    <a:cubicBezTo>
                      <a:pt x="587" y="25146"/>
                      <a:pt x="572" y="26396"/>
                      <a:pt x="572" y="26396"/>
                    </a:cubicBezTo>
                    <a:cubicBezTo>
                      <a:pt x="519" y="32477"/>
                      <a:pt x="5456" y="37452"/>
                      <a:pt x="11545" y="37452"/>
                    </a:cubicBezTo>
                    <a:lnTo>
                      <a:pt x="138776" y="37452"/>
                    </a:lnTo>
                    <a:cubicBezTo>
                      <a:pt x="144864" y="37452"/>
                      <a:pt x="149893" y="32477"/>
                      <a:pt x="149954" y="26396"/>
                    </a:cubicBezTo>
                    <a:cubicBezTo>
                      <a:pt x="149954" y="26396"/>
                      <a:pt x="149962" y="25146"/>
                      <a:pt x="149962" y="18982"/>
                    </a:cubicBezTo>
                    <a:cubicBezTo>
                      <a:pt x="149962" y="12832"/>
                      <a:pt x="149954" y="11636"/>
                      <a:pt x="149954" y="11636"/>
                    </a:cubicBez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C7F75F3-6375-494A-9E1B-EA4BD55D80A8}"/>
                  </a:ext>
                </a:extLst>
              </p:cNvPr>
              <p:cNvSpPr/>
              <p:nvPr/>
            </p:nvSpPr>
            <p:spPr>
              <a:xfrm>
                <a:off x="3661932" y="5084086"/>
                <a:ext cx="32619" cy="19571"/>
              </a:xfrm>
              <a:custGeom>
                <a:avLst/>
                <a:gdLst/>
                <a:ahLst/>
                <a:cxnLst/>
                <a:rect l="0" t="0" r="0" b="0"/>
                <a:pathLst>
                  <a:path w="142875" h="85725">
                    <a:moveTo>
                      <a:pt x="1551" y="20614"/>
                    </a:moveTo>
                    <a:cubicBezTo>
                      <a:pt x="-964" y="26161"/>
                      <a:pt x="1535" y="32722"/>
                      <a:pt x="7090" y="35191"/>
                    </a:cubicBezTo>
                    <a:lnTo>
                      <a:pt x="123387" y="86969"/>
                    </a:lnTo>
                    <a:cubicBezTo>
                      <a:pt x="128950" y="89445"/>
                      <a:pt x="135541" y="86938"/>
                      <a:pt x="138048" y="81391"/>
                    </a:cubicBezTo>
                    <a:lnTo>
                      <a:pt x="144052" y="67919"/>
                    </a:lnTo>
                    <a:cubicBezTo>
                      <a:pt x="146506" y="62348"/>
                      <a:pt x="143961" y="55773"/>
                      <a:pt x="138406" y="53296"/>
                    </a:cubicBezTo>
                    <a:lnTo>
                      <a:pt x="22109" y="1518"/>
                    </a:lnTo>
                    <a:cubicBezTo>
                      <a:pt x="16555" y="-951"/>
                      <a:pt x="10002" y="1579"/>
                      <a:pt x="7548" y="7149"/>
                    </a:cubicBezTo>
                    <a:lnTo>
                      <a:pt x="1551" y="2061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2C0C743-8117-477A-8DFD-A1658574BE03}"/>
                  </a:ext>
                </a:extLst>
              </p:cNvPr>
              <p:cNvSpPr/>
              <p:nvPr/>
            </p:nvSpPr>
            <p:spPr>
              <a:xfrm>
                <a:off x="3642026" y="5122851"/>
                <a:ext cx="31314" cy="22181"/>
              </a:xfrm>
              <a:custGeom>
                <a:avLst/>
                <a:gdLst/>
                <a:ahLst/>
                <a:cxnLst/>
                <a:rect l="0" t="0" r="0" b="0"/>
                <a:pathLst>
                  <a:path w="137160" h="97155">
                    <a:moveTo>
                      <a:pt x="2071" y="18887"/>
                    </a:moveTo>
                    <a:cubicBezTo>
                      <a:pt x="-1000" y="24145"/>
                      <a:pt x="799" y="30927"/>
                      <a:pt x="6072" y="33975"/>
                    </a:cubicBezTo>
                    <a:lnTo>
                      <a:pt x="116310" y="97632"/>
                    </a:lnTo>
                    <a:cubicBezTo>
                      <a:pt x="121583" y="100673"/>
                      <a:pt x="128403" y="98867"/>
                      <a:pt x="131466" y="93609"/>
                    </a:cubicBezTo>
                    <a:lnTo>
                      <a:pt x="138850" y="80830"/>
                    </a:lnTo>
                    <a:cubicBezTo>
                      <a:pt x="141868" y="75542"/>
                      <a:pt x="140024" y="68730"/>
                      <a:pt x="134751" y="65689"/>
                    </a:cubicBezTo>
                    <a:lnTo>
                      <a:pt x="24527" y="2039"/>
                    </a:lnTo>
                    <a:cubicBezTo>
                      <a:pt x="19254" y="-1001"/>
                      <a:pt x="12480" y="836"/>
                      <a:pt x="9463" y="6124"/>
                    </a:cubicBezTo>
                    <a:lnTo>
                      <a:pt x="2071" y="1888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B5905B01-6183-4F25-B6E2-34C5C43A2659}"/>
                  </a:ext>
                </a:extLst>
              </p:cNvPr>
              <p:cNvSpPr/>
              <p:nvPr/>
            </p:nvSpPr>
            <p:spPr>
              <a:xfrm>
                <a:off x="3618194" y="5159354"/>
                <a:ext cx="30009" cy="24790"/>
              </a:xfrm>
              <a:custGeom>
                <a:avLst/>
                <a:gdLst/>
                <a:ahLst/>
                <a:cxnLst/>
                <a:rect l="0" t="0" r="0" b="0"/>
                <a:pathLst>
                  <a:path w="131445" h="108585">
                    <a:moveTo>
                      <a:pt x="2707" y="17044"/>
                    </a:moveTo>
                    <a:cubicBezTo>
                      <a:pt x="-905" y="21951"/>
                      <a:pt x="177" y="28885"/>
                      <a:pt x="5100" y="32459"/>
                    </a:cubicBezTo>
                    <a:lnTo>
                      <a:pt x="108046" y="107280"/>
                    </a:lnTo>
                    <a:cubicBezTo>
                      <a:pt x="112969" y="110853"/>
                      <a:pt x="119941" y="109771"/>
                      <a:pt x="123545" y="104864"/>
                    </a:cubicBezTo>
                    <a:lnTo>
                      <a:pt x="132240" y="92931"/>
                    </a:lnTo>
                    <a:cubicBezTo>
                      <a:pt x="135798" y="88001"/>
                      <a:pt x="134678" y="81037"/>
                      <a:pt x="129755" y="77463"/>
                    </a:cubicBezTo>
                    <a:lnTo>
                      <a:pt x="26817" y="2672"/>
                    </a:lnTo>
                    <a:cubicBezTo>
                      <a:pt x="21894" y="-909"/>
                      <a:pt x="14945" y="203"/>
                      <a:pt x="11386" y="5134"/>
                    </a:cubicBezTo>
                    <a:lnTo>
                      <a:pt x="2707" y="1704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47FF58F1-DB98-446B-AA20-E7A23CEE572F}"/>
                  </a:ext>
                </a:extLst>
              </p:cNvPr>
              <p:cNvSpPr/>
              <p:nvPr/>
            </p:nvSpPr>
            <p:spPr>
              <a:xfrm>
                <a:off x="3677674" y="5043475"/>
                <a:ext cx="33924" cy="1696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74295">
                    <a:moveTo>
                      <a:pt x="1125" y="22256"/>
                    </a:moveTo>
                    <a:cubicBezTo>
                      <a:pt x="-780" y="28032"/>
                      <a:pt x="2390" y="34296"/>
                      <a:pt x="8182" y="36178"/>
                    </a:cubicBezTo>
                    <a:lnTo>
                      <a:pt x="129248" y="75512"/>
                    </a:lnTo>
                    <a:cubicBezTo>
                      <a:pt x="135039" y="77394"/>
                      <a:pt x="141333" y="74202"/>
                      <a:pt x="143246" y="68426"/>
                    </a:cubicBezTo>
                    <a:lnTo>
                      <a:pt x="147803" y="54397"/>
                    </a:lnTo>
                    <a:cubicBezTo>
                      <a:pt x="149654" y="48598"/>
                      <a:pt x="146439" y="42320"/>
                      <a:pt x="140655" y="40437"/>
                    </a:cubicBezTo>
                    <a:lnTo>
                      <a:pt x="19566" y="1111"/>
                    </a:lnTo>
                    <a:cubicBezTo>
                      <a:pt x="13782" y="-772"/>
                      <a:pt x="7526" y="2436"/>
                      <a:pt x="5682" y="8228"/>
                    </a:cubicBezTo>
                    <a:lnTo>
                      <a:pt x="1125" y="2225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7550195-FAF5-444B-BDA8-C434279DD769}"/>
                  </a:ext>
                </a:extLst>
              </p:cNvPr>
              <p:cNvSpPr/>
              <p:nvPr/>
            </p:nvSpPr>
            <p:spPr>
              <a:xfrm>
                <a:off x="3526031" y="5251510"/>
                <a:ext cx="24790" cy="30009"/>
              </a:xfrm>
              <a:custGeom>
                <a:avLst/>
                <a:gdLst/>
                <a:ahLst/>
                <a:cxnLst/>
                <a:rect l="0" t="0" r="0" b="0"/>
                <a:pathLst>
                  <a:path w="108585" h="131445">
                    <a:moveTo>
                      <a:pt x="5141" y="11394"/>
                    </a:moveTo>
                    <a:cubicBezTo>
                      <a:pt x="203" y="14953"/>
                      <a:pt x="-910" y="21894"/>
                      <a:pt x="2672" y="26817"/>
                    </a:cubicBezTo>
                    <a:lnTo>
                      <a:pt x="77478" y="129756"/>
                    </a:lnTo>
                    <a:cubicBezTo>
                      <a:pt x="81051" y="134678"/>
                      <a:pt x="88016" y="135798"/>
                      <a:pt x="92954" y="132240"/>
                    </a:cubicBezTo>
                    <a:lnTo>
                      <a:pt x="104879" y="123561"/>
                    </a:lnTo>
                    <a:cubicBezTo>
                      <a:pt x="109779" y="119956"/>
                      <a:pt x="110861" y="112976"/>
                      <a:pt x="107287" y="108054"/>
                    </a:cubicBezTo>
                    <a:lnTo>
                      <a:pt x="32482" y="5100"/>
                    </a:lnTo>
                    <a:cubicBezTo>
                      <a:pt x="28908" y="177"/>
                      <a:pt x="21966" y="-905"/>
                      <a:pt x="17066" y="2707"/>
                    </a:cubicBezTo>
                    <a:lnTo>
                      <a:pt x="5141" y="1139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B02FE21-60BB-4B54-98F2-35BC46403740}"/>
                  </a:ext>
                </a:extLst>
              </p:cNvPr>
              <p:cNvSpPr/>
              <p:nvPr/>
            </p:nvSpPr>
            <p:spPr>
              <a:xfrm>
                <a:off x="2985233" y="5224025"/>
                <a:ext cx="26095" cy="28705"/>
              </a:xfrm>
              <a:custGeom>
                <a:avLst/>
                <a:gdLst/>
                <a:ahLst/>
                <a:cxnLst/>
                <a:rect l="0" t="0" r="0" b="0"/>
                <a:pathLst>
                  <a:path w="114300" h="125730">
                    <a:moveTo>
                      <a:pt x="104151" y="3432"/>
                    </a:moveTo>
                    <a:cubicBezTo>
                      <a:pt x="99647" y="-667"/>
                      <a:pt x="92637" y="-317"/>
                      <a:pt x="88568" y="4202"/>
                    </a:cubicBezTo>
                    <a:lnTo>
                      <a:pt x="3414" y="98774"/>
                    </a:lnTo>
                    <a:cubicBezTo>
                      <a:pt x="-662" y="103300"/>
                      <a:pt x="-312" y="110348"/>
                      <a:pt x="4191" y="114448"/>
                    </a:cubicBezTo>
                    <a:lnTo>
                      <a:pt x="15149" y="124301"/>
                    </a:lnTo>
                    <a:cubicBezTo>
                      <a:pt x="19683" y="128362"/>
                      <a:pt x="26724" y="127981"/>
                      <a:pt x="30801" y="123455"/>
                    </a:cubicBezTo>
                    <a:lnTo>
                      <a:pt x="115962" y="28891"/>
                    </a:lnTo>
                    <a:cubicBezTo>
                      <a:pt x="120031" y="24364"/>
                      <a:pt x="119650" y="17354"/>
                      <a:pt x="115108" y="13300"/>
                    </a:cubicBezTo>
                    <a:lnTo>
                      <a:pt x="104151" y="343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6EDA1EF-24BC-40D3-9ED3-28AC3CEC0DC3}"/>
                  </a:ext>
                </a:extLst>
              </p:cNvPr>
              <p:cNvSpPr/>
              <p:nvPr/>
            </p:nvSpPr>
            <p:spPr>
              <a:xfrm>
                <a:off x="2923369" y="5159355"/>
                <a:ext cx="30009" cy="24790"/>
              </a:xfrm>
              <a:custGeom>
                <a:avLst/>
                <a:gdLst/>
                <a:ahLst/>
                <a:cxnLst/>
                <a:rect l="0" t="0" r="0" b="0"/>
                <a:pathLst>
                  <a:path w="131445" h="108585">
                    <a:moveTo>
                      <a:pt x="123498" y="5135"/>
                    </a:moveTo>
                    <a:cubicBezTo>
                      <a:pt x="119939" y="205"/>
                      <a:pt x="112998" y="-907"/>
                      <a:pt x="108075" y="2666"/>
                    </a:cubicBezTo>
                    <a:lnTo>
                      <a:pt x="5137" y="77464"/>
                    </a:lnTo>
                    <a:cubicBezTo>
                      <a:pt x="214" y="81038"/>
                      <a:pt x="-906" y="88003"/>
                      <a:pt x="2652" y="92941"/>
                    </a:cubicBezTo>
                    <a:lnTo>
                      <a:pt x="11332" y="104866"/>
                    </a:lnTo>
                    <a:cubicBezTo>
                      <a:pt x="14936" y="109766"/>
                      <a:pt x="21916" y="110848"/>
                      <a:pt x="26838" y="107274"/>
                    </a:cubicBezTo>
                    <a:lnTo>
                      <a:pt x="129792" y="32476"/>
                    </a:lnTo>
                    <a:cubicBezTo>
                      <a:pt x="134715" y="28895"/>
                      <a:pt x="135797" y="21960"/>
                      <a:pt x="132185" y="17061"/>
                    </a:cubicBezTo>
                    <a:lnTo>
                      <a:pt x="123498" y="5135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2D00FE3-8448-4010-919B-EEF9B4656F9C}"/>
                  </a:ext>
                </a:extLst>
              </p:cNvPr>
              <p:cNvSpPr/>
              <p:nvPr/>
            </p:nvSpPr>
            <p:spPr>
              <a:xfrm>
                <a:off x="2952499" y="5193196"/>
                <a:ext cx="28705" cy="26095"/>
              </a:xfrm>
              <a:custGeom>
                <a:avLst/>
                <a:gdLst/>
                <a:ahLst/>
                <a:cxnLst/>
                <a:rect l="0" t="0" r="0" b="0"/>
                <a:pathLst>
                  <a:path w="125730" h="114300">
                    <a:moveTo>
                      <a:pt x="114387" y="4248"/>
                    </a:moveTo>
                    <a:cubicBezTo>
                      <a:pt x="110341" y="-294"/>
                      <a:pt x="103331" y="-682"/>
                      <a:pt x="98804" y="3387"/>
                    </a:cubicBezTo>
                    <a:lnTo>
                      <a:pt x="4233" y="88548"/>
                    </a:lnTo>
                    <a:cubicBezTo>
                      <a:pt x="-294" y="92617"/>
                      <a:pt x="-675" y="99658"/>
                      <a:pt x="3379" y="104199"/>
                    </a:cubicBezTo>
                    <a:lnTo>
                      <a:pt x="13254" y="115165"/>
                    </a:lnTo>
                    <a:cubicBezTo>
                      <a:pt x="17354" y="119660"/>
                      <a:pt x="24403" y="120011"/>
                      <a:pt x="28929" y="115942"/>
                    </a:cubicBezTo>
                    <a:lnTo>
                      <a:pt x="123486" y="30789"/>
                    </a:lnTo>
                    <a:cubicBezTo>
                      <a:pt x="128012" y="26719"/>
                      <a:pt x="128362" y="19709"/>
                      <a:pt x="124255" y="15205"/>
                    </a:cubicBezTo>
                    <a:lnTo>
                      <a:pt x="114387" y="4248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C76EB83-10B9-4F21-823F-88CF4D30801E}"/>
                  </a:ext>
                </a:extLst>
              </p:cNvPr>
              <p:cNvSpPr/>
              <p:nvPr/>
            </p:nvSpPr>
            <p:spPr>
              <a:xfrm>
                <a:off x="2898170" y="5122854"/>
                <a:ext cx="31314" cy="22181"/>
              </a:xfrm>
              <a:custGeom>
                <a:avLst/>
                <a:gdLst/>
                <a:ahLst/>
                <a:cxnLst/>
                <a:rect l="0" t="0" r="0" b="0"/>
                <a:pathLst>
                  <a:path w="137160" h="97155">
                    <a:moveTo>
                      <a:pt x="131401" y="6116"/>
                    </a:moveTo>
                    <a:cubicBezTo>
                      <a:pt x="128383" y="836"/>
                      <a:pt x="121601" y="-1001"/>
                      <a:pt x="116336" y="2040"/>
                    </a:cubicBezTo>
                    <a:lnTo>
                      <a:pt x="6120" y="65674"/>
                    </a:lnTo>
                    <a:cubicBezTo>
                      <a:pt x="855" y="68715"/>
                      <a:pt x="-997" y="75535"/>
                      <a:pt x="2021" y="80815"/>
                    </a:cubicBezTo>
                    <a:lnTo>
                      <a:pt x="9404" y="93594"/>
                    </a:lnTo>
                    <a:cubicBezTo>
                      <a:pt x="12468" y="98852"/>
                      <a:pt x="19288" y="100665"/>
                      <a:pt x="24561" y="97617"/>
                    </a:cubicBezTo>
                    <a:lnTo>
                      <a:pt x="134792" y="33975"/>
                    </a:lnTo>
                    <a:cubicBezTo>
                      <a:pt x="140057" y="30935"/>
                      <a:pt x="141863" y="24145"/>
                      <a:pt x="138792" y="18888"/>
                    </a:cubicBezTo>
                    <a:lnTo>
                      <a:pt x="131401" y="611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5BCFC32-821C-4102-A036-DCD1ED6777C7}"/>
                  </a:ext>
                </a:extLst>
              </p:cNvPr>
              <p:cNvSpPr/>
              <p:nvPr/>
            </p:nvSpPr>
            <p:spPr>
              <a:xfrm>
                <a:off x="3281836" y="5331726"/>
                <a:ext cx="7829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34290" h="148590">
                    <a:moveTo>
                      <a:pt x="19012" y="580"/>
                    </a:moveTo>
                    <a:cubicBezTo>
                      <a:pt x="12855" y="580"/>
                      <a:pt x="11636" y="572"/>
                      <a:pt x="11636" y="572"/>
                    </a:cubicBezTo>
                    <a:cubicBezTo>
                      <a:pt x="5547" y="504"/>
                      <a:pt x="572" y="5434"/>
                      <a:pt x="572" y="11515"/>
                    </a:cubicBezTo>
                    <a:lnTo>
                      <a:pt x="572" y="138769"/>
                    </a:lnTo>
                    <a:cubicBezTo>
                      <a:pt x="572" y="144857"/>
                      <a:pt x="5547" y="149878"/>
                      <a:pt x="11636" y="149932"/>
                    </a:cubicBezTo>
                    <a:cubicBezTo>
                      <a:pt x="11636" y="149932"/>
                      <a:pt x="12855" y="149947"/>
                      <a:pt x="19012" y="149947"/>
                    </a:cubicBezTo>
                    <a:cubicBezTo>
                      <a:pt x="25161" y="149947"/>
                      <a:pt x="26395" y="149932"/>
                      <a:pt x="26395" y="149932"/>
                    </a:cubicBezTo>
                    <a:cubicBezTo>
                      <a:pt x="32484" y="149878"/>
                      <a:pt x="37460" y="144857"/>
                      <a:pt x="37460" y="138769"/>
                    </a:cubicBezTo>
                    <a:lnTo>
                      <a:pt x="37460" y="11515"/>
                    </a:lnTo>
                    <a:cubicBezTo>
                      <a:pt x="37460" y="5434"/>
                      <a:pt x="32484" y="504"/>
                      <a:pt x="26395" y="572"/>
                    </a:cubicBezTo>
                    <a:cubicBezTo>
                      <a:pt x="26395" y="572"/>
                      <a:pt x="25161" y="580"/>
                      <a:pt x="19012" y="580"/>
                    </a:cubicBez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CF838FF-DFD5-42A7-924A-33B02F2B80FD}"/>
                  </a:ext>
                </a:extLst>
              </p:cNvPr>
              <p:cNvSpPr/>
              <p:nvPr/>
            </p:nvSpPr>
            <p:spPr>
              <a:xfrm>
                <a:off x="2877193" y="5084092"/>
                <a:ext cx="32619" cy="19571"/>
              </a:xfrm>
              <a:custGeom>
                <a:avLst/>
                <a:gdLst/>
                <a:ahLst/>
                <a:cxnLst/>
                <a:rect l="0" t="0" r="0" b="0"/>
                <a:pathLst>
                  <a:path w="142875" h="85725">
                    <a:moveTo>
                      <a:pt x="137997" y="7149"/>
                    </a:moveTo>
                    <a:cubicBezTo>
                      <a:pt x="135551" y="1579"/>
                      <a:pt x="128998" y="-951"/>
                      <a:pt x="123435" y="1518"/>
                    </a:cubicBezTo>
                    <a:lnTo>
                      <a:pt x="7154" y="53281"/>
                    </a:lnTo>
                    <a:cubicBezTo>
                      <a:pt x="1592" y="55757"/>
                      <a:pt x="-946" y="62341"/>
                      <a:pt x="1508" y="67911"/>
                    </a:cubicBezTo>
                    <a:lnTo>
                      <a:pt x="7505" y="81383"/>
                    </a:lnTo>
                    <a:cubicBezTo>
                      <a:pt x="10012" y="86923"/>
                      <a:pt x="16603" y="89438"/>
                      <a:pt x="22166" y="86961"/>
                    </a:cubicBezTo>
                    <a:lnTo>
                      <a:pt x="138462" y="35183"/>
                    </a:lnTo>
                    <a:cubicBezTo>
                      <a:pt x="144024" y="32707"/>
                      <a:pt x="146516" y="26153"/>
                      <a:pt x="144009" y="20606"/>
                    </a:cubicBezTo>
                    <a:lnTo>
                      <a:pt x="137997" y="7149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1A5D7E4B-C20F-4D0F-AD89-341BA28167E8}"/>
                  </a:ext>
                </a:extLst>
              </p:cNvPr>
              <p:cNvSpPr/>
              <p:nvPr/>
            </p:nvSpPr>
            <p:spPr>
              <a:xfrm>
                <a:off x="2860691" y="5043478"/>
                <a:ext cx="33924" cy="1696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74295">
                    <a:moveTo>
                      <a:pt x="143192" y="8235"/>
                    </a:moveTo>
                    <a:cubicBezTo>
                      <a:pt x="141341" y="2436"/>
                      <a:pt x="135092" y="-772"/>
                      <a:pt x="129309" y="1111"/>
                    </a:cubicBezTo>
                    <a:lnTo>
                      <a:pt x="8250" y="40437"/>
                    </a:lnTo>
                    <a:cubicBezTo>
                      <a:pt x="2466" y="42312"/>
                      <a:pt x="-757" y="48591"/>
                      <a:pt x="1095" y="54389"/>
                    </a:cubicBezTo>
                    <a:lnTo>
                      <a:pt x="5644" y="68433"/>
                    </a:lnTo>
                    <a:cubicBezTo>
                      <a:pt x="7556" y="74209"/>
                      <a:pt x="13850" y="77402"/>
                      <a:pt x="19642" y="75520"/>
                    </a:cubicBezTo>
                    <a:lnTo>
                      <a:pt x="140685" y="36178"/>
                    </a:lnTo>
                    <a:cubicBezTo>
                      <a:pt x="146477" y="34303"/>
                      <a:pt x="149646" y="28032"/>
                      <a:pt x="147741" y="22256"/>
                    </a:cubicBezTo>
                    <a:lnTo>
                      <a:pt x="143192" y="8235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684EB73-98BB-4126-85DB-A6F3E4FBEB80}"/>
                  </a:ext>
                </a:extLst>
              </p:cNvPr>
              <p:cNvSpPr/>
              <p:nvPr/>
            </p:nvSpPr>
            <p:spPr>
              <a:xfrm>
                <a:off x="2848859" y="5001469"/>
                <a:ext cx="33924" cy="14352"/>
              </a:xfrm>
              <a:custGeom>
                <a:avLst/>
                <a:gdLst/>
                <a:ahLst/>
                <a:cxnLst/>
                <a:rect l="0" t="0" r="0" b="0"/>
                <a:pathLst>
                  <a:path w="148590" h="62865">
                    <a:moveTo>
                      <a:pt x="146943" y="9347"/>
                    </a:moveTo>
                    <a:cubicBezTo>
                      <a:pt x="145709" y="3388"/>
                      <a:pt x="139834" y="-452"/>
                      <a:pt x="133882" y="813"/>
                    </a:cubicBezTo>
                    <a:lnTo>
                      <a:pt x="9387" y="27262"/>
                    </a:lnTo>
                    <a:cubicBezTo>
                      <a:pt x="3428" y="28527"/>
                      <a:pt x="-428" y="34440"/>
                      <a:pt x="799" y="40399"/>
                    </a:cubicBezTo>
                    <a:lnTo>
                      <a:pt x="3855" y="54838"/>
                    </a:lnTo>
                    <a:cubicBezTo>
                      <a:pt x="5143" y="60790"/>
                      <a:pt x="11063" y="64615"/>
                      <a:pt x="17015" y="63350"/>
                    </a:cubicBezTo>
                    <a:lnTo>
                      <a:pt x="141525" y="36878"/>
                    </a:lnTo>
                    <a:cubicBezTo>
                      <a:pt x="147477" y="35613"/>
                      <a:pt x="151287" y="29708"/>
                      <a:pt x="149999" y="23764"/>
                    </a:cubicBezTo>
                    <a:lnTo>
                      <a:pt x="146943" y="9347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854C41A-4730-4452-B8D0-2C1BA4883B8F}"/>
                  </a:ext>
                </a:extLst>
              </p:cNvPr>
              <p:cNvSpPr/>
              <p:nvPr/>
            </p:nvSpPr>
            <p:spPr>
              <a:xfrm>
                <a:off x="3189560" y="5322378"/>
                <a:ext cx="1435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62865" h="148590">
                    <a:moveTo>
                      <a:pt x="40414" y="822"/>
                    </a:moveTo>
                    <a:cubicBezTo>
                      <a:pt x="34463" y="-466"/>
                      <a:pt x="28565" y="3344"/>
                      <a:pt x="27300" y="9295"/>
                    </a:cubicBezTo>
                    <a:lnTo>
                      <a:pt x="813" y="133806"/>
                    </a:lnTo>
                    <a:cubicBezTo>
                      <a:pt x="-452" y="139757"/>
                      <a:pt x="3381" y="145678"/>
                      <a:pt x="9332" y="146966"/>
                    </a:cubicBezTo>
                    <a:lnTo>
                      <a:pt x="23772" y="150029"/>
                    </a:lnTo>
                    <a:cubicBezTo>
                      <a:pt x="29731" y="151263"/>
                      <a:pt x="35644" y="147400"/>
                      <a:pt x="36909" y="141449"/>
                    </a:cubicBezTo>
                    <a:lnTo>
                      <a:pt x="63373" y="16938"/>
                    </a:lnTo>
                    <a:cubicBezTo>
                      <a:pt x="64638" y="10987"/>
                      <a:pt x="60798" y="5112"/>
                      <a:pt x="54839" y="3877"/>
                    </a:cubicBezTo>
                    <a:lnTo>
                      <a:pt x="40414" y="822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FDDE433-795B-4B94-ACD9-3EE6DC97E7C8}"/>
                  </a:ext>
                </a:extLst>
              </p:cNvPr>
              <p:cNvSpPr/>
              <p:nvPr/>
            </p:nvSpPr>
            <p:spPr>
              <a:xfrm>
                <a:off x="3144711" y="5310992"/>
                <a:ext cx="16962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74295" h="148590">
                    <a:moveTo>
                      <a:pt x="54361" y="1125"/>
                    </a:moveTo>
                    <a:cubicBezTo>
                      <a:pt x="48585" y="-780"/>
                      <a:pt x="42313" y="2390"/>
                      <a:pt x="40439" y="8174"/>
                    </a:cubicBezTo>
                    <a:lnTo>
                      <a:pt x="1112" y="129248"/>
                    </a:lnTo>
                    <a:cubicBezTo>
                      <a:pt x="-770" y="135032"/>
                      <a:pt x="2423" y="141326"/>
                      <a:pt x="8199" y="143231"/>
                    </a:cubicBezTo>
                    <a:lnTo>
                      <a:pt x="22220" y="147780"/>
                    </a:lnTo>
                    <a:cubicBezTo>
                      <a:pt x="28011" y="149624"/>
                      <a:pt x="34297" y="146408"/>
                      <a:pt x="36179" y="140617"/>
                    </a:cubicBezTo>
                    <a:lnTo>
                      <a:pt x="75499" y="19566"/>
                    </a:lnTo>
                    <a:cubicBezTo>
                      <a:pt x="77373" y="13774"/>
                      <a:pt x="74173" y="7526"/>
                      <a:pt x="68374" y="5682"/>
                    </a:cubicBezTo>
                    <a:lnTo>
                      <a:pt x="54361" y="1125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C25F61E-0D8B-4ED9-81E3-CC50613FD863}"/>
                  </a:ext>
                </a:extLst>
              </p:cNvPr>
              <p:cNvSpPr/>
              <p:nvPr/>
            </p:nvSpPr>
            <p:spPr>
              <a:xfrm>
                <a:off x="3235445" y="5329303"/>
                <a:ext cx="10438" cy="33924"/>
              </a:xfrm>
              <a:custGeom>
                <a:avLst/>
                <a:gdLst/>
                <a:ahLst/>
                <a:cxnLst/>
                <a:rect l="0" t="0" r="0" b="0"/>
                <a:pathLst>
                  <a:path w="45720" h="148590">
                    <a:moveTo>
                      <a:pt x="26084" y="636"/>
                    </a:moveTo>
                    <a:cubicBezTo>
                      <a:pt x="20034" y="-19"/>
                      <a:pt x="14570" y="4400"/>
                      <a:pt x="13930" y="10451"/>
                    </a:cubicBezTo>
                    <a:lnTo>
                      <a:pt x="633" y="137011"/>
                    </a:lnTo>
                    <a:cubicBezTo>
                      <a:pt x="-7" y="143061"/>
                      <a:pt x="4420" y="148548"/>
                      <a:pt x="10471" y="149196"/>
                    </a:cubicBezTo>
                    <a:lnTo>
                      <a:pt x="25132" y="150727"/>
                    </a:lnTo>
                    <a:cubicBezTo>
                      <a:pt x="31189" y="151314"/>
                      <a:pt x="36661" y="146849"/>
                      <a:pt x="37301" y="140798"/>
                    </a:cubicBezTo>
                    <a:lnTo>
                      <a:pt x="50620" y="14230"/>
                    </a:lnTo>
                    <a:cubicBezTo>
                      <a:pt x="51253" y="8180"/>
                      <a:pt x="46818" y="2747"/>
                      <a:pt x="40768" y="2152"/>
                    </a:cubicBezTo>
                    <a:lnTo>
                      <a:pt x="26084" y="63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94931B4-C801-49FF-9F61-F752253AEB16}"/>
                  </a:ext>
                </a:extLst>
              </p:cNvPr>
              <p:cNvSpPr/>
              <p:nvPr/>
            </p:nvSpPr>
            <p:spPr>
              <a:xfrm>
                <a:off x="3021220" y="5251511"/>
                <a:ext cx="24790" cy="30009"/>
              </a:xfrm>
              <a:custGeom>
                <a:avLst/>
                <a:gdLst/>
                <a:ahLst/>
                <a:cxnLst/>
                <a:rect l="0" t="0" r="0" b="0"/>
                <a:pathLst>
                  <a:path w="108585" h="131445">
                    <a:moveTo>
                      <a:pt x="92898" y="2704"/>
                    </a:moveTo>
                    <a:cubicBezTo>
                      <a:pt x="87998" y="-900"/>
                      <a:pt x="81064" y="174"/>
                      <a:pt x="77490" y="5097"/>
                    </a:cubicBezTo>
                    <a:lnTo>
                      <a:pt x="2684" y="108051"/>
                    </a:lnTo>
                    <a:cubicBezTo>
                      <a:pt x="-897" y="112973"/>
                      <a:pt x="185" y="119953"/>
                      <a:pt x="5092" y="123557"/>
                    </a:cubicBezTo>
                    <a:lnTo>
                      <a:pt x="17018" y="132244"/>
                    </a:lnTo>
                    <a:cubicBezTo>
                      <a:pt x="21955" y="135810"/>
                      <a:pt x="28920" y="134690"/>
                      <a:pt x="32494" y="129768"/>
                    </a:cubicBezTo>
                    <a:lnTo>
                      <a:pt x="107284" y="26814"/>
                    </a:lnTo>
                    <a:cubicBezTo>
                      <a:pt x="110858" y="21891"/>
                      <a:pt x="109753" y="14949"/>
                      <a:pt x="104815" y="11391"/>
                    </a:cubicBezTo>
                    <a:lnTo>
                      <a:pt x="92898" y="2704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916484-EE57-47D6-9B0F-D1882FC06A10}"/>
                  </a:ext>
                </a:extLst>
              </p:cNvPr>
              <p:cNvSpPr/>
              <p:nvPr/>
            </p:nvSpPr>
            <p:spPr>
              <a:xfrm>
                <a:off x="3101387" y="5295250"/>
                <a:ext cx="19571" cy="32619"/>
              </a:xfrm>
              <a:custGeom>
                <a:avLst/>
                <a:gdLst/>
                <a:ahLst/>
                <a:cxnLst/>
                <a:rect l="0" t="0" r="0" b="0"/>
                <a:pathLst>
                  <a:path w="85725" h="142875">
                    <a:moveTo>
                      <a:pt x="67888" y="1546"/>
                    </a:moveTo>
                    <a:cubicBezTo>
                      <a:pt x="62341" y="-961"/>
                      <a:pt x="55780" y="1539"/>
                      <a:pt x="53303" y="7093"/>
                    </a:cubicBezTo>
                    <a:lnTo>
                      <a:pt x="1525" y="123390"/>
                    </a:lnTo>
                    <a:cubicBezTo>
                      <a:pt x="-951" y="128945"/>
                      <a:pt x="1563" y="135544"/>
                      <a:pt x="7111" y="138051"/>
                    </a:cubicBezTo>
                    <a:lnTo>
                      <a:pt x="20568" y="144048"/>
                    </a:lnTo>
                    <a:cubicBezTo>
                      <a:pt x="26138" y="146501"/>
                      <a:pt x="32714" y="143964"/>
                      <a:pt x="35191" y="138401"/>
                    </a:cubicBezTo>
                    <a:lnTo>
                      <a:pt x="86976" y="22105"/>
                    </a:lnTo>
                    <a:cubicBezTo>
                      <a:pt x="89453" y="16542"/>
                      <a:pt x="86923" y="9997"/>
                      <a:pt x="81345" y="7551"/>
                    </a:cubicBezTo>
                    <a:lnTo>
                      <a:pt x="67888" y="154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3048E98-041C-4BD8-92A5-EE8AA75CBA70}"/>
                  </a:ext>
                </a:extLst>
              </p:cNvPr>
              <p:cNvSpPr/>
              <p:nvPr/>
            </p:nvSpPr>
            <p:spPr>
              <a:xfrm>
                <a:off x="3060071" y="5275346"/>
                <a:ext cx="22181" cy="31314"/>
              </a:xfrm>
              <a:custGeom>
                <a:avLst/>
                <a:gdLst/>
                <a:ahLst/>
                <a:cxnLst/>
                <a:rect l="0" t="0" r="0" b="0"/>
                <a:pathLst>
                  <a:path w="97155" h="137160">
                    <a:moveTo>
                      <a:pt x="80769" y="2066"/>
                    </a:moveTo>
                    <a:cubicBezTo>
                      <a:pt x="75511" y="-998"/>
                      <a:pt x="68721" y="801"/>
                      <a:pt x="65681" y="6074"/>
                    </a:cubicBezTo>
                    <a:lnTo>
                      <a:pt x="2046" y="116312"/>
                    </a:lnTo>
                    <a:cubicBezTo>
                      <a:pt x="-994" y="121585"/>
                      <a:pt x="819" y="128405"/>
                      <a:pt x="6077" y="131468"/>
                    </a:cubicBezTo>
                    <a:lnTo>
                      <a:pt x="18849" y="138860"/>
                    </a:lnTo>
                    <a:cubicBezTo>
                      <a:pt x="24129" y="141870"/>
                      <a:pt x="30941" y="140026"/>
                      <a:pt x="33989" y="134760"/>
                    </a:cubicBezTo>
                    <a:lnTo>
                      <a:pt x="97624" y="24522"/>
                    </a:lnTo>
                    <a:cubicBezTo>
                      <a:pt x="100672" y="19249"/>
                      <a:pt x="98836" y="12475"/>
                      <a:pt x="93547" y="9457"/>
                    </a:cubicBezTo>
                    <a:lnTo>
                      <a:pt x="80769" y="2066"/>
                    </a:lnTo>
                  </a:path>
                </a:pathLst>
              </a:custGeom>
              <a:solidFill>
                <a:srgbClr val="41403A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F3D9BAB-1210-4469-BA83-9E189F9D7352}"/>
                  </a:ext>
                </a:extLst>
              </p:cNvPr>
              <p:cNvSpPr/>
              <p:nvPr/>
            </p:nvSpPr>
            <p:spPr>
              <a:xfrm>
                <a:off x="3054404" y="4527396"/>
                <a:ext cx="50885" cy="70457"/>
              </a:xfrm>
              <a:custGeom>
                <a:avLst/>
                <a:gdLst/>
                <a:ahLst/>
                <a:cxnLst/>
                <a:rect l="0" t="0" r="0" b="0"/>
                <a:pathLst>
                  <a:path w="222885" h="308610">
                    <a:moveTo>
                      <a:pt x="141713" y="299500"/>
                    </a:moveTo>
                    <a:cubicBezTo>
                      <a:pt x="148808" y="311799"/>
                      <a:pt x="164672" y="316043"/>
                      <a:pt x="176963" y="308934"/>
                    </a:cubicBezTo>
                    <a:lnTo>
                      <a:pt x="214484" y="287232"/>
                    </a:lnTo>
                    <a:cubicBezTo>
                      <a:pt x="226775" y="280122"/>
                      <a:pt x="231020" y="264242"/>
                      <a:pt x="223925" y="251951"/>
                    </a:cubicBezTo>
                    <a:lnTo>
                      <a:pt x="86217" y="13453"/>
                    </a:lnTo>
                    <a:cubicBezTo>
                      <a:pt x="79115" y="1154"/>
                      <a:pt x="63250" y="-3090"/>
                      <a:pt x="50967" y="4019"/>
                    </a:cubicBezTo>
                    <a:lnTo>
                      <a:pt x="13453" y="25705"/>
                    </a:lnTo>
                    <a:cubicBezTo>
                      <a:pt x="1162" y="32815"/>
                      <a:pt x="-3090" y="48695"/>
                      <a:pt x="4012" y="60986"/>
                    </a:cubicBezTo>
                    <a:lnTo>
                      <a:pt x="141713" y="299500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507FC2E-1071-43B1-91E1-4A2894C9A85F}"/>
                  </a:ext>
                </a:extLst>
              </p:cNvPr>
              <p:cNvSpPr/>
              <p:nvPr/>
            </p:nvSpPr>
            <p:spPr>
              <a:xfrm>
                <a:off x="3275206" y="4470563"/>
                <a:ext cx="20876" cy="74371"/>
              </a:xfrm>
              <a:custGeom>
                <a:avLst/>
                <a:gdLst/>
                <a:ahLst/>
                <a:cxnLst/>
                <a:rect l="0" t="0" r="0" b="0"/>
                <a:pathLst>
                  <a:path w="91440" h="325755">
                    <a:moveTo>
                      <a:pt x="26388" y="656"/>
                    </a:moveTo>
                    <a:cubicBezTo>
                      <a:pt x="12185" y="686"/>
                      <a:pt x="572" y="12322"/>
                      <a:pt x="572" y="26525"/>
                    </a:cubicBezTo>
                    <a:lnTo>
                      <a:pt x="572" y="301874"/>
                    </a:lnTo>
                    <a:cubicBezTo>
                      <a:pt x="572" y="316070"/>
                      <a:pt x="12185" y="327691"/>
                      <a:pt x="26388" y="327691"/>
                    </a:cubicBezTo>
                    <a:lnTo>
                      <a:pt x="69723" y="327691"/>
                    </a:lnTo>
                    <a:cubicBezTo>
                      <a:pt x="83919" y="327691"/>
                      <a:pt x="95532" y="316070"/>
                      <a:pt x="95532" y="301874"/>
                    </a:cubicBezTo>
                    <a:lnTo>
                      <a:pt x="95532" y="26335"/>
                    </a:lnTo>
                    <a:cubicBezTo>
                      <a:pt x="95532" y="12131"/>
                      <a:pt x="83919" y="541"/>
                      <a:pt x="69723" y="572"/>
                    </a:cubicBezTo>
                    <a:lnTo>
                      <a:pt x="26388" y="656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A1BF5F2-AB81-4AB3-A0C7-1D6905A551E2}"/>
                  </a:ext>
                </a:extLst>
              </p:cNvPr>
              <p:cNvSpPr/>
              <p:nvPr/>
            </p:nvSpPr>
            <p:spPr>
              <a:xfrm>
                <a:off x="2894079" y="4687728"/>
                <a:ext cx="70457" cy="50885"/>
              </a:xfrm>
              <a:custGeom>
                <a:avLst/>
                <a:gdLst/>
                <a:ahLst/>
                <a:cxnLst/>
                <a:rect l="0" t="0" r="0" b="0"/>
                <a:pathLst>
                  <a:path w="308610" h="222885">
                    <a:moveTo>
                      <a:pt x="251954" y="223914"/>
                    </a:moveTo>
                    <a:cubicBezTo>
                      <a:pt x="264252" y="231009"/>
                      <a:pt x="280133" y="226764"/>
                      <a:pt x="287242" y="214473"/>
                    </a:cubicBezTo>
                    <a:lnTo>
                      <a:pt x="308944" y="176968"/>
                    </a:lnTo>
                    <a:cubicBezTo>
                      <a:pt x="316053" y="164676"/>
                      <a:pt x="311809" y="148812"/>
                      <a:pt x="299510" y="141717"/>
                    </a:cubicBezTo>
                    <a:lnTo>
                      <a:pt x="60981" y="4009"/>
                    </a:lnTo>
                    <a:cubicBezTo>
                      <a:pt x="48683" y="-3085"/>
                      <a:pt x="32810" y="1159"/>
                      <a:pt x="25701" y="13450"/>
                    </a:cubicBezTo>
                    <a:lnTo>
                      <a:pt x="4014" y="50948"/>
                    </a:lnTo>
                    <a:cubicBezTo>
                      <a:pt x="-3088" y="63239"/>
                      <a:pt x="1157" y="79104"/>
                      <a:pt x="13448" y="86206"/>
                    </a:cubicBezTo>
                    <a:lnTo>
                      <a:pt x="251954" y="223914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5156E9E7-3777-4DE8-A168-9B92600CDF51}"/>
                  </a:ext>
                </a:extLst>
              </p:cNvPr>
              <p:cNvSpPr/>
              <p:nvPr/>
            </p:nvSpPr>
            <p:spPr>
              <a:xfrm>
                <a:off x="3606826" y="4687728"/>
                <a:ext cx="70457" cy="50885"/>
              </a:xfrm>
              <a:custGeom>
                <a:avLst/>
                <a:gdLst/>
                <a:ahLst/>
                <a:cxnLst/>
                <a:rect l="0" t="0" r="0" b="0"/>
                <a:pathLst>
                  <a:path w="308610" h="222885">
                    <a:moveTo>
                      <a:pt x="25721" y="214473"/>
                    </a:moveTo>
                    <a:cubicBezTo>
                      <a:pt x="32823" y="226764"/>
                      <a:pt x="48711" y="231008"/>
                      <a:pt x="61002" y="223914"/>
                    </a:cubicBezTo>
                    <a:lnTo>
                      <a:pt x="299508" y="86213"/>
                    </a:lnTo>
                    <a:cubicBezTo>
                      <a:pt x="311806" y="79111"/>
                      <a:pt x="316051" y="63246"/>
                      <a:pt x="308941" y="50955"/>
                    </a:cubicBezTo>
                    <a:lnTo>
                      <a:pt x="287262" y="13457"/>
                    </a:lnTo>
                    <a:cubicBezTo>
                      <a:pt x="280160" y="1159"/>
                      <a:pt x="264280" y="-3086"/>
                      <a:pt x="251989" y="4009"/>
                    </a:cubicBezTo>
                    <a:lnTo>
                      <a:pt x="13453" y="141717"/>
                    </a:lnTo>
                    <a:cubicBezTo>
                      <a:pt x="1154" y="148811"/>
                      <a:pt x="-3090" y="164676"/>
                      <a:pt x="4019" y="176967"/>
                    </a:cubicBezTo>
                    <a:lnTo>
                      <a:pt x="25721" y="214473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A3543CF0-3825-4DB3-9563-E128B2E77BBC}"/>
                  </a:ext>
                </a:extLst>
              </p:cNvPr>
              <p:cNvSpPr/>
              <p:nvPr/>
            </p:nvSpPr>
            <p:spPr>
              <a:xfrm>
                <a:off x="2837285" y="4908528"/>
                <a:ext cx="74371" cy="20876"/>
              </a:xfrm>
              <a:custGeom>
                <a:avLst/>
                <a:gdLst/>
                <a:ahLst/>
                <a:cxnLst/>
                <a:rect l="0" t="0" r="0" b="0"/>
                <a:pathLst>
                  <a:path w="325755" h="91440">
                    <a:moveTo>
                      <a:pt x="301760" y="95540"/>
                    </a:moveTo>
                    <a:cubicBezTo>
                      <a:pt x="315956" y="95540"/>
                      <a:pt x="327576" y="83919"/>
                      <a:pt x="327576" y="69723"/>
                    </a:cubicBezTo>
                    <a:lnTo>
                      <a:pt x="327576" y="26388"/>
                    </a:lnTo>
                    <a:cubicBezTo>
                      <a:pt x="327576" y="12192"/>
                      <a:pt x="315956" y="572"/>
                      <a:pt x="301760" y="572"/>
                    </a:cubicBezTo>
                    <a:lnTo>
                      <a:pt x="26388" y="572"/>
                    </a:lnTo>
                    <a:cubicBezTo>
                      <a:pt x="12184" y="572"/>
                      <a:pt x="572" y="12192"/>
                      <a:pt x="572" y="26388"/>
                    </a:cubicBezTo>
                    <a:lnTo>
                      <a:pt x="572" y="69723"/>
                    </a:lnTo>
                    <a:cubicBezTo>
                      <a:pt x="572" y="83919"/>
                      <a:pt x="12184" y="95540"/>
                      <a:pt x="26388" y="95540"/>
                    </a:cubicBezTo>
                    <a:lnTo>
                      <a:pt x="301760" y="95540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5FC6F54-E62D-429A-93FA-78E3DBCF061B}"/>
                  </a:ext>
                </a:extLst>
              </p:cNvPr>
              <p:cNvSpPr/>
              <p:nvPr/>
            </p:nvSpPr>
            <p:spPr>
              <a:xfrm>
                <a:off x="3465916" y="4527396"/>
                <a:ext cx="50885" cy="70457"/>
              </a:xfrm>
              <a:custGeom>
                <a:avLst/>
                <a:gdLst/>
                <a:ahLst/>
                <a:cxnLst/>
                <a:rect l="0" t="0" r="0" b="0"/>
                <a:pathLst>
                  <a:path w="222885" h="308610">
                    <a:moveTo>
                      <a:pt x="176968" y="4019"/>
                    </a:moveTo>
                    <a:cubicBezTo>
                      <a:pt x="164676" y="-3090"/>
                      <a:pt x="148812" y="1154"/>
                      <a:pt x="141710" y="13453"/>
                    </a:cubicBezTo>
                    <a:lnTo>
                      <a:pt x="4009" y="251951"/>
                    </a:lnTo>
                    <a:cubicBezTo>
                      <a:pt x="-3085" y="264242"/>
                      <a:pt x="1159" y="280122"/>
                      <a:pt x="13450" y="287232"/>
                    </a:cubicBezTo>
                    <a:lnTo>
                      <a:pt x="50956" y="308941"/>
                    </a:lnTo>
                    <a:cubicBezTo>
                      <a:pt x="63239" y="316051"/>
                      <a:pt x="79104" y="311806"/>
                      <a:pt x="86206" y="299515"/>
                    </a:cubicBezTo>
                    <a:lnTo>
                      <a:pt x="223922" y="60986"/>
                    </a:lnTo>
                    <a:cubicBezTo>
                      <a:pt x="231024" y="48695"/>
                      <a:pt x="226772" y="32815"/>
                      <a:pt x="214481" y="25705"/>
                    </a:cubicBezTo>
                    <a:lnTo>
                      <a:pt x="176968" y="4019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39930D2-50BB-4F78-9FB8-589DA05197D4}"/>
                  </a:ext>
                </a:extLst>
              </p:cNvPr>
              <p:cNvSpPr/>
              <p:nvPr/>
            </p:nvSpPr>
            <p:spPr>
              <a:xfrm>
                <a:off x="3465905" y="5240143"/>
                <a:ext cx="50885" cy="70457"/>
              </a:xfrm>
              <a:custGeom>
                <a:avLst/>
                <a:gdLst/>
                <a:ahLst/>
                <a:cxnLst/>
                <a:rect l="0" t="0" r="0" b="0"/>
                <a:pathLst>
                  <a:path w="222885" h="308610">
                    <a:moveTo>
                      <a:pt x="86221" y="13453"/>
                    </a:moveTo>
                    <a:cubicBezTo>
                      <a:pt x="79119" y="1154"/>
                      <a:pt x="63254" y="-3090"/>
                      <a:pt x="50963" y="4019"/>
                    </a:cubicBezTo>
                    <a:lnTo>
                      <a:pt x="13457" y="25698"/>
                    </a:lnTo>
                    <a:cubicBezTo>
                      <a:pt x="1159" y="32800"/>
                      <a:pt x="-3086" y="48680"/>
                      <a:pt x="4009" y="60971"/>
                    </a:cubicBezTo>
                    <a:lnTo>
                      <a:pt x="141725" y="299485"/>
                    </a:lnTo>
                    <a:cubicBezTo>
                      <a:pt x="148827" y="311783"/>
                      <a:pt x="164691" y="316028"/>
                      <a:pt x="176983" y="308918"/>
                    </a:cubicBezTo>
                    <a:lnTo>
                      <a:pt x="214488" y="287224"/>
                    </a:lnTo>
                    <a:cubicBezTo>
                      <a:pt x="226772" y="280115"/>
                      <a:pt x="231024" y="264235"/>
                      <a:pt x="223922" y="251943"/>
                    </a:cubicBezTo>
                    <a:lnTo>
                      <a:pt x="86221" y="13453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C7B9181-B25E-4A35-8A82-F3ABD9DDBA84}"/>
                  </a:ext>
                </a:extLst>
              </p:cNvPr>
              <p:cNvSpPr/>
              <p:nvPr/>
            </p:nvSpPr>
            <p:spPr>
              <a:xfrm>
                <a:off x="3660155" y="4908525"/>
                <a:ext cx="74371" cy="20876"/>
              </a:xfrm>
              <a:custGeom>
                <a:avLst/>
                <a:gdLst/>
                <a:ahLst/>
                <a:cxnLst/>
                <a:rect l="0" t="0" r="0" b="0"/>
                <a:pathLst>
                  <a:path w="325755" h="91440">
                    <a:moveTo>
                      <a:pt x="327554" y="26404"/>
                    </a:moveTo>
                    <a:cubicBezTo>
                      <a:pt x="327554" y="12207"/>
                      <a:pt x="315933" y="595"/>
                      <a:pt x="301737" y="587"/>
                    </a:cubicBezTo>
                    <a:lnTo>
                      <a:pt x="26388" y="572"/>
                    </a:lnTo>
                    <a:cubicBezTo>
                      <a:pt x="12192" y="572"/>
                      <a:pt x="572" y="12192"/>
                      <a:pt x="572" y="26388"/>
                    </a:cubicBezTo>
                    <a:lnTo>
                      <a:pt x="572" y="69731"/>
                    </a:lnTo>
                    <a:cubicBezTo>
                      <a:pt x="572" y="83927"/>
                      <a:pt x="12192" y="95547"/>
                      <a:pt x="26388" y="95547"/>
                    </a:cubicBezTo>
                    <a:lnTo>
                      <a:pt x="301737" y="95547"/>
                    </a:lnTo>
                    <a:cubicBezTo>
                      <a:pt x="315933" y="95547"/>
                      <a:pt x="327554" y="83927"/>
                      <a:pt x="327554" y="69731"/>
                    </a:cubicBezTo>
                    <a:lnTo>
                      <a:pt x="327554" y="26404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ACE53E2-E74D-4BA7-8D25-6C7177B3DEB9}"/>
                  </a:ext>
                </a:extLst>
              </p:cNvPr>
              <p:cNvSpPr/>
              <p:nvPr/>
            </p:nvSpPr>
            <p:spPr>
              <a:xfrm>
                <a:off x="3606821" y="5099230"/>
                <a:ext cx="70457" cy="50885"/>
              </a:xfrm>
              <a:custGeom>
                <a:avLst/>
                <a:gdLst/>
                <a:ahLst/>
                <a:cxnLst/>
                <a:rect l="0" t="0" r="0" b="0"/>
                <a:pathLst>
                  <a:path w="308610" h="222885">
                    <a:moveTo>
                      <a:pt x="61011" y="4009"/>
                    </a:moveTo>
                    <a:cubicBezTo>
                      <a:pt x="48720" y="-3085"/>
                      <a:pt x="32840" y="1159"/>
                      <a:pt x="25723" y="13443"/>
                    </a:cubicBezTo>
                    <a:lnTo>
                      <a:pt x="4021" y="50948"/>
                    </a:lnTo>
                    <a:cubicBezTo>
                      <a:pt x="-3088" y="63232"/>
                      <a:pt x="1148" y="79097"/>
                      <a:pt x="13447" y="86199"/>
                    </a:cubicBezTo>
                    <a:lnTo>
                      <a:pt x="251968" y="223907"/>
                    </a:lnTo>
                    <a:cubicBezTo>
                      <a:pt x="264267" y="231001"/>
                      <a:pt x="280139" y="226757"/>
                      <a:pt x="287249" y="214466"/>
                    </a:cubicBezTo>
                    <a:lnTo>
                      <a:pt x="308928" y="176968"/>
                    </a:lnTo>
                    <a:cubicBezTo>
                      <a:pt x="316030" y="164677"/>
                      <a:pt x="311785" y="148812"/>
                      <a:pt x="299487" y="141710"/>
                    </a:cubicBezTo>
                    <a:lnTo>
                      <a:pt x="61011" y="4009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873F3D12-D204-4AEF-BF0F-D5AE81347CF3}"/>
                  </a:ext>
                </a:extLst>
              </p:cNvPr>
              <p:cNvSpPr/>
              <p:nvPr/>
            </p:nvSpPr>
            <p:spPr>
              <a:xfrm>
                <a:off x="2894088" y="5099230"/>
                <a:ext cx="70457" cy="50885"/>
              </a:xfrm>
              <a:custGeom>
                <a:avLst/>
                <a:gdLst/>
                <a:ahLst/>
                <a:cxnLst/>
                <a:rect l="0" t="0" r="0" b="0"/>
                <a:pathLst>
                  <a:path w="308610" h="222885">
                    <a:moveTo>
                      <a:pt x="287238" y="13453"/>
                    </a:moveTo>
                    <a:cubicBezTo>
                      <a:pt x="280121" y="1162"/>
                      <a:pt x="264248" y="-3090"/>
                      <a:pt x="251949" y="4012"/>
                    </a:cubicBezTo>
                    <a:lnTo>
                      <a:pt x="13451" y="141713"/>
                    </a:lnTo>
                    <a:cubicBezTo>
                      <a:pt x="1160" y="148815"/>
                      <a:pt x="-3092" y="164680"/>
                      <a:pt x="4018" y="176971"/>
                    </a:cubicBezTo>
                    <a:lnTo>
                      <a:pt x="25696" y="214484"/>
                    </a:lnTo>
                    <a:cubicBezTo>
                      <a:pt x="32806" y="226775"/>
                      <a:pt x="48678" y="231020"/>
                      <a:pt x="60977" y="223925"/>
                    </a:cubicBezTo>
                    <a:lnTo>
                      <a:pt x="299506" y="86209"/>
                    </a:lnTo>
                    <a:cubicBezTo>
                      <a:pt x="311805" y="79115"/>
                      <a:pt x="316049" y="63250"/>
                      <a:pt x="308939" y="50959"/>
                    </a:cubicBezTo>
                    <a:lnTo>
                      <a:pt x="287238" y="13453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9BC5EE2-3CAF-46C2-9D9E-47477F3308AB}"/>
                  </a:ext>
                </a:extLst>
              </p:cNvPr>
              <p:cNvSpPr/>
              <p:nvPr/>
            </p:nvSpPr>
            <p:spPr>
              <a:xfrm>
                <a:off x="3275206" y="5293471"/>
                <a:ext cx="20876" cy="74371"/>
              </a:xfrm>
              <a:custGeom>
                <a:avLst/>
                <a:gdLst/>
                <a:ahLst/>
                <a:cxnLst/>
                <a:rect l="0" t="0" r="0" b="0"/>
                <a:pathLst>
                  <a:path w="91440" h="325755">
                    <a:moveTo>
                      <a:pt x="26388" y="572"/>
                    </a:moveTo>
                    <a:cubicBezTo>
                      <a:pt x="12185" y="572"/>
                      <a:pt x="572" y="12192"/>
                      <a:pt x="572" y="26388"/>
                    </a:cubicBezTo>
                    <a:lnTo>
                      <a:pt x="572" y="301744"/>
                    </a:lnTo>
                    <a:cubicBezTo>
                      <a:pt x="572" y="315940"/>
                      <a:pt x="12185" y="327561"/>
                      <a:pt x="26388" y="327561"/>
                    </a:cubicBezTo>
                    <a:lnTo>
                      <a:pt x="69723" y="327561"/>
                    </a:lnTo>
                    <a:cubicBezTo>
                      <a:pt x="83919" y="327561"/>
                      <a:pt x="95532" y="315940"/>
                      <a:pt x="95532" y="301744"/>
                    </a:cubicBezTo>
                    <a:lnTo>
                      <a:pt x="95532" y="26388"/>
                    </a:lnTo>
                    <a:cubicBezTo>
                      <a:pt x="95532" y="12192"/>
                      <a:pt x="83919" y="572"/>
                      <a:pt x="69723" y="572"/>
                    </a:cubicBezTo>
                    <a:lnTo>
                      <a:pt x="26388" y="572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8505629F-9BE2-4311-8341-4797ED00BA1B}"/>
                  </a:ext>
                </a:extLst>
              </p:cNvPr>
              <p:cNvSpPr/>
              <p:nvPr/>
            </p:nvSpPr>
            <p:spPr>
              <a:xfrm>
                <a:off x="3054413" y="5240139"/>
                <a:ext cx="50885" cy="70457"/>
              </a:xfrm>
              <a:custGeom>
                <a:avLst/>
                <a:gdLst/>
                <a:ahLst/>
                <a:cxnLst/>
                <a:rect l="0" t="0" r="0" b="0"/>
                <a:pathLst>
                  <a:path w="222885" h="308610">
                    <a:moveTo>
                      <a:pt x="176967" y="4019"/>
                    </a:moveTo>
                    <a:cubicBezTo>
                      <a:pt x="164676" y="-3090"/>
                      <a:pt x="148811" y="1154"/>
                      <a:pt x="141717" y="13453"/>
                    </a:cubicBezTo>
                    <a:lnTo>
                      <a:pt x="4009" y="251982"/>
                    </a:lnTo>
                    <a:cubicBezTo>
                      <a:pt x="-3086" y="264273"/>
                      <a:pt x="1159" y="280145"/>
                      <a:pt x="13457" y="287255"/>
                    </a:cubicBezTo>
                    <a:lnTo>
                      <a:pt x="50971" y="308941"/>
                    </a:lnTo>
                    <a:cubicBezTo>
                      <a:pt x="63262" y="316043"/>
                      <a:pt x="79126" y="311799"/>
                      <a:pt x="86228" y="299500"/>
                    </a:cubicBezTo>
                    <a:lnTo>
                      <a:pt x="223922" y="60994"/>
                    </a:lnTo>
                    <a:cubicBezTo>
                      <a:pt x="231024" y="48695"/>
                      <a:pt x="226772" y="32823"/>
                      <a:pt x="214481" y="25713"/>
                    </a:cubicBezTo>
                    <a:lnTo>
                      <a:pt x="176967" y="4019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C7EE99A-5C19-4B55-983D-F7ADDA64394F}"/>
                  </a:ext>
                </a:extLst>
              </p:cNvPr>
              <p:cNvSpPr/>
              <p:nvPr/>
            </p:nvSpPr>
            <p:spPr>
              <a:xfrm>
                <a:off x="3645596" y="4711161"/>
                <a:ext cx="6524" cy="9133"/>
              </a:xfrm>
              <a:custGeom>
                <a:avLst/>
                <a:gdLst/>
                <a:ahLst/>
                <a:cxnLst/>
                <a:rect l="0" t="0" r="0" b="0"/>
                <a:pathLst>
                  <a:path w="28575" h="40005">
                    <a:moveTo>
                      <a:pt x="25893" y="43495"/>
                    </a:moveTo>
                    <a:lnTo>
                      <a:pt x="6873" y="8268"/>
                    </a:lnTo>
                    <a:cubicBezTo>
                      <a:pt x="5235" y="5235"/>
                      <a:pt x="3079" y="2659"/>
                      <a:pt x="572" y="572"/>
                    </a:cubicBezTo>
                    <a:cubicBezTo>
                      <a:pt x="5669" y="3223"/>
                      <a:pt x="10043" y="7353"/>
                      <a:pt x="12954" y="12740"/>
                    </a:cubicBezTo>
                    <a:lnTo>
                      <a:pt x="28697" y="41879"/>
                    </a:lnTo>
                    <a:lnTo>
                      <a:pt x="25893" y="43495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620865A-3C7F-4E20-8A48-A59B8B619439}"/>
                  </a:ext>
                </a:extLst>
              </p:cNvPr>
              <p:cNvSpPr/>
              <p:nvPr/>
            </p:nvSpPr>
            <p:spPr>
              <a:xfrm>
                <a:off x="3644448" y="4710411"/>
                <a:ext cx="65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28575" h="45720">
                    <a:moveTo>
                      <a:pt x="28125" y="48402"/>
                    </a:moveTo>
                    <a:lnTo>
                      <a:pt x="5806" y="7071"/>
                    </a:lnTo>
                    <a:cubicBezTo>
                      <a:pt x="4435" y="4534"/>
                      <a:pt x="2644" y="2354"/>
                      <a:pt x="572" y="572"/>
                    </a:cubicBezTo>
                    <a:cubicBezTo>
                      <a:pt x="2354" y="1471"/>
                      <a:pt x="4046" y="2568"/>
                      <a:pt x="5600" y="3856"/>
                    </a:cubicBezTo>
                    <a:cubicBezTo>
                      <a:pt x="8107" y="5943"/>
                      <a:pt x="10264" y="8519"/>
                      <a:pt x="11902" y="11552"/>
                    </a:cubicBezTo>
                    <a:lnTo>
                      <a:pt x="30922" y="46779"/>
                    </a:lnTo>
                    <a:lnTo>
                      <a:pt x="28125" y="48402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73182E10-C56F-4FFE-8AB7-5A9D9C866398}"/>
                  </a:ext>
                </a:extLst>
              </p:cNvPr>
              <p:cNvSpPr/>
              <p:nvPr/>
            </p:nvSpPr>
            <p:spPr>
              <a:xfrm>
                <a:off x="3644281" y="4710274"/>
                <a:ext cx="6524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28575" h="45720">
                    <a:moveTo>
                      <a:pt x="26053" y="50620"/>
                    </a:moveTo>
                    <a:lnTo>
                      <a:pt x="24079" y="46962"/>
                    </a:lnTo>
                    <a:cubicBezTo>
                      <a:pt x="23561" y="43587"/>
                      <a:pt x="22464" y="40249"/>
                      <a:pt x="20727" y="37110"/>
                    </a:cubicBezTo>
                    <a:lnTo>
                      <a:pt x="572" y="572"/>
                    </a:lnTo>
                    <a:cubicBezTo>
                      <a:pt x="816" y="769"/>
                      <a:pt x="1059" y="968"/>
                      <a:pt x="1303" y="1174"/>
                    </a:cubicBezTo>
                    <a:cubicBezTo>
                      <a:pt x="3376" y="2956"/>
                      <a:pt x="5167" y="5136"/>
                      <a:pt x="6538" y="7673"/>
                    </a:cubicBezTo>
                    <a:lnTo>
                      <a:pt x="28857" y="49004"/>
                    </a:lnTo>
                    <a:lnTo>
                      <a:pt x="26053" y="50620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D7EEDD97-BB72-45C2-BFDC-33F063B5D8DD}"/>
                  </a:ext>
                </a:extLst>
              </p:cNvPr>
              <p:cNvSpPr/>
              <p:nvPr/>
            </p:nvSpPr>
            <p:spPr>
              <a:xfrm>
                <a:off x="3313772" y="4702593"/>
                <a:ext cx="320969" cy="173532"/>
              </a:xfrm>
              <a:custGeom>
                <a:avLst/>
                <a:gdLst/>
                <a:ahLst/>
                <a:cxnLst/>
                <a:rect l="0" t="0" r="0" b="0"/>
                <a:pathLst>
                  <a:path w="1405890" h="760095">
                    <a:moveTo>
                      <a:pt x="572" y="761672"/>
                    </a:moveTo>
                    <a:lnTo>
                      <a:pt x="572" y="761672"/>
                    </a:lnTo>
                    <a:lnTo>
                      <a:pt x="1397935" y="4099"/>
                    </a:lnTo>
                    <a:cubicBezTo>
                      <a:pt x="1401988" y="1905"/>
                      <a:pt x="1406347" y="762"/>
                      <a:pt x="1410691" y="572"/>
                    </a:cubicBezTo>
                    <a:cubicBezTo>
                      <a:pt x="1406347" y="762"/>
                      <a:pt x="1401988" y="1905"/>
                      <a:pt x="1397935" y="4099"/>
                    </a:cubicBezTo>
                    <a:lnTo>
                      <a:pt x="572" y="761672"/>
                    </a:lnTo>
                  </a:path>
                </a:pathLst>
              </a:custGeom>
              <a:solidFill>
                <a:srgbClr val="C0BDBB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7E14707-79A4-47EB-920E-5192E21271D3}"/>
                  </a:ext>
                </a:extLst>
              </p:cNvPr>
              <p:cNvSpPr/>
              <p:nvPr/>
            </p:nvSpPr>
            <p:spPr>
              <a:xfrm>
                <a:off x="3641970" y="4706086"/>
                <a:ext cx="1305" cy="3914"/>
              </a:xfrm>
              <a:custGeom>
                <a:avLst/>
                <a:gdLst/>
                <a:ahLst/>
                <a:cxnLst/>
                <a:rect l="0" t="0" r="0" b="0"/>
                <a:pathLst>
                  <a:path w="5715" h="17145">
                    <a:moveTo>
                      <a:pt x="10691" y="18913"/>
                    </a:moveTo>
                    <a:lnTo>
                      <a:pt x="10691" y="18913"/>
                    </a:lnTo>
                    <a:lnTo>
                      <a:pt x="572" y="572"/>
                    </a:lnTo>
                    <a:lnTo>
                      <a:pt x="10691" y="18913"/>
                    </a:ln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B234071A-A7B1-46F7-BFD6-5337E6F183C0}"/>
                  </a:ext>
                </a:extLst>
              </p:cNvPr>
              <p:cNvSpPr/>
              <p:nvPr/>
            </p:nvSpPr>
            <p:spPr>
              <a:xfrm>
                <a:off x="3644281" y="4710274"/>
                <a:ext cx="5219" cy="10438"/>
              </a:xfrm>
              <a:custGeom>
                <a:avLst/>
                <a:gdLst/>
                <a:ahLst/>
                <a:cxnLst/>
                <a:rect l="0" t="0" r="0" b="0"/>
                <a:pathLst>
                  <a:path w="22860" h="45720">
                    <a:moveTo>
                      <a:pt x="24079" y="46962"/>
                    </a:moveTo>
                    <a:lnTo>
                      <a:pt x="24079" y="46962"/>
                    </a:lnTo>
                    <a:cubicBezTo>
                      <a:pt x="23561" y="43587"/>
                      <a:pt x="22464" y="40249"/>
                      <a:pt x="20727" y="37110"/>
                    </a:cubicBezTo>
                    <a:lnTo>
                      <a:pt x="572" y="572"/>
                    </a:lnTo>
                    <a:lnTo>
                      <a:pt x="572" y="572"/>
                    </a:lnTo>
                    <a:lnTo>
                      <a:pt x="20727" y="37110"/>
                    </a:lnTo>
                    <a:cubicBezTo>
                      <a:pt x="22464" y="40249"/>
                      <a:pt x="23561" y="43587"/>
                      <a:pt x="24079" y="46962"/>
                    </a:cubicBezTo>
                  </a:path>
                </a:pathLst>
              </a:custGeom>
              <a:solidFill>
                <a:srgbClr val="2A2726"/>
              </a:solidFill>
              <a:ln w="1270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40768923-C07E-4CC3-A51D-E996386FF777}"/>
                </a:ext>
              </a:extLst>
            </p:cNvPr>
            <p:cNvSpPr txBox="1"/>
            <p:nvPr/>
          </p:nvSpPr>
          <p:spPr>
            <a:xfrm>
              <a:off x="3026345" y="4630342"/>
              <a:ext cx="5116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/>
                <a:t>10</a:t>
              </a:r>
            </a:p>
            <a:p>
              <a:pPr algn="ctr"/>
              <a:r>
                <a:rPr lang="en-US" sz="1500" dirty="0"/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551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</TotalTime>
  <Words>716</Words>
  <Application>Microsoft Office PowerPoint</Application>
  <PresentationFormat>Widescreen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Office Theme</vt:lpstr>
      <vt:lpstr>PowerPoint Presentation</vt:lpstr>
      <vt:lpstr>Basics of transit scheduling</vt:lpstr>
      <vt:lpstr>How long to get from one end to the other</vt:lpstr>
      <vt:lpstr>Time to recover at the end of the line</vt:lpstr>
      <vt:lpstr>Pulling it all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Rail scheduling</vt:lpstr>
      <vt:lpstr>Example – Indian Creek Station Redesign</vt:lpstr>
      <vt:lpstr>PowerPoint Presentation</vt:lpstr>
      <vt:lpstr>Indian Creek Station</vt:lpstr>
      <vt:lpstr>Indian Creek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McComb</dc:creator>
  <cp:lastModifiedBy>Aubury</cp:lastModifiedBy>
  <cp:revision>2</cp:revision>
  <dcterms:created xsi:type="dcterms:W3CDTF">2023-12-05T17:27:15Z</dcterms:created>
  <dcterms:modified xsi:type="dcterms:W3CDTF">2023-12-12T16:34:08Z</dcterms:modified>
</cp:coreProperties>
</file>